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78" r:id="rId6"/>
    <p:sldId id="279" r:id="rId7"/>
    <p:sldId id="280" r:id="rId8"/>
    <p:sldId id="286" r:id="rId9"/>
    <p:sldId id="288" r:id="rId10"/>
    <p:sldId id="295" r:id="rId11"/>
    <p:sldId id="294" r:id="rId12"/>
    <p:sldId id="304" r:id="rId13"/>
    <p:sldId id="292" r:id="rId14"/>
    <p:sldId id="291" r:id="rId15"/>
    <p:sldId id="310" r:id="rId16"/>
    <p:sldId id="312" r:id="rId17"/>
    <p:sldId id="311" r:id="rId18"/>
    <p:sldId id="298" r:id="rId19"/>
    <p:sldId id="299" r:id="rId20"/>
    <p:sldId id="301" r:id="rId21"/>
    <p:sldId id="303" r:id="rId22"/>
    <p:sldId id="309" r:id="rId23"/>
    <p:sldId id="308" r:id="rId24"/>
    <p:sldId id="306"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7" d="100"/>
          <a:sy n="87" d="100"/>
        </p:scale>
        <p:origin x="302" y="77"/>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8/25/2023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01.0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0,'850'0,"-824"0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8:51.6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10,'915'0,"-855"-4,-36-1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8:58.3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0 126,'56'-1,"98"-13,-109 9,48 0,-48 4,46-7,58-7,-100 13,1-3,52-13,-48 4,-15 3,1 2,74-8,-92 17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9:00.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1,'0'0,"0"1,1 0,-1 0,0-1,0 1,1 0,-1-1,0 1,1-1,-1 1,1 0,-1-1,1 1,-1-1,1 1,-1-1,1 1,-1-1,1 0,0 1,-1-1,1 0,0 1,-1-1,1 0,0 0,1 1,22 3,-19-3,93 6,127-7,-105-2,409 2,-498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9:24.0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20,'1048'0,"-1028"-1,0-1,24-6,-22 4,4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11:00.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1,'12'1,"0"0,0 1,18 5,23 4,-32-8,1 1,30 11,27 5,29-10,206-8,-150-4,-97 0,-39 0,0 1,-1 2,1 1,46 8,-39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11:07.2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28,'0'-1,"0"0,0 0,1 1,-1-1,0 0,1 1,-1-1,1 0,-1 1,0-1,1 0,-1 1,1-1,0 1,-1-1,1 1,-1-1,1 1,0-1,-1 1,1 0,0-1,0 1,-1 0,1 0,0 0,1-1,26-3,-23 4,410-8,-238 10,-129-1,87 13,-39-4,-69-9,0 1,0 2,32 9,12 5,-41-12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11:14.8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36,'597'-15,"-192"5,-355 5,-29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11:34.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27,'0'-1,"0"1,0-1,0 1,1-1,-1 1,0-1,1 1,-1-1,0 1,1-1,-1 1,0-1,1 1,-1 0,1-1,-1 1,1-1,-1 1,1 0,-1 0,1-1,-1 1,1 0,0 0,-1 0,1 0,0-1,21-2,-17 2,141-9,176 8,-146 5,173-3,-322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4:09.6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32 571,'153'1,"159"-3,-269-2,-1-2,0-1,-1-1,52-17,-82 22,57-10,-53 11,0-1,0 0,0-1,20-7,-30 9,-1 1,0-2,0 1,0 0,0-1,-1 1,1-1,-1 0,0 0,0 0,0 0,-1 0,1-1,-1 1,0 0,0-1,-1 0,3-5,40-186,-36 151,-5 31,0 1,0 0,-2 1,0-1,0 0,-4-23,2 31,0 1,0 0,-1 0,1 0,-1 0,0 0,0 0,0 0,-1 1,1-1,-1 0,0 1,1 0,-2-1,1 1,0 0,-1 0,1 1,-1-1,1 0,-1 1,0 0,0 0,0 0,0 0,-6-1,-38-4,1 2,-1 2,0 1,-66 5,-9 0,-393-4,489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4:12.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27,'0'-1,"0"0,1 0,-1 0,1 0,-1 0,1 1,0-1,-1 0,1 0,0 0,0 1,-1-1,1 0,0 1,0-1,0 1,0-1,0 1,0-1,0 1,0-1,1 1,-1 0,0 0,0-1,0 1,3 0,38-5,-36 5,311-4,-178 5,-130 0,-1-1,1 1,-1 0,1 0,-1 0,8 3,18 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03.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1,'788'0,"-769"0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4:18.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0,'931'0,"-901"0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4:20.3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0,1 0,0 0,-1 0,1 0,0-1,-1 1,1 0,0 0,0-1,0 1,0 0,0-1,0 1,0 0,0-1,0 1,1-1,-1 0,2 1,31 9,-27-9,34 8,0-3,80 6,-11-2,-30-4,0-2,85-5,-55 0,-72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10:09:45.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1 547,'4'-2,"0"0,0 1,0-1,0 1,0 0,1 0,-1 0,1 0,-1 0,1 1,0-1,-1 1,6 0,6 0,400-10,69-5,-450 11,0-1,-1-2,61-17,-67 18,0 0,0 2,0 1,1 0,38 1,51-4,-73 1,-6 1,45-9,-69 10,0-1,-1 0,0-1,0 0,0-1,16-10,124-64,-149 77,1 0,-1 0,0 0,0-1,0 1,-1-1,0 0,0 0,0 0,0-1,-1 1,0-1,3-5,1-6,-1 1,7-31,-10 32,1 1,0-1,1 1,15-26,-9 26,8-14,-19 27,0-1,0 0,0 1,0-1,0 0,0 1,0-1,0 0,-1 1,1-1,0 1,0-1,-1 0,1 1,0-1,-1 1,1-1,-1 1,1-1,-1 1,1-1,-1 1,0-1,1 1,-1-1,0 1,1 0,-1-1,0 1,0 0,1 0,-1-1,0 1,0 0,1 0,-1 0,0 0,0 0,0 0,-1 0,-31-3,0 0,0 3,-64 4,12-1,63-3,-3 0,1 1,-35 5,52-5,1 0,-1 0,1 1,0 0,0 0,0 0,0 1,0-1,0 1,1 0,0 0,0 1,-8 6,12-9,-1 1,1-1,0 1,-1-1,1 1,0 0,1-1,-1 1,0 0,0 0,1 0,0-1,-1 1,1 0,0 0,0 0,0 0,0 0,1-1,-1 1,1 0,-1 0,1 0,0-1,0 1,0 0,0-1,0 1,1 0,-1-1,0 1,4 1,5 6,0-1,1 0,1-1,14 8,-11-6,27 16,-1 1,-2 2,-1 1,43 43,-67-53,0 0,-2 0,-1 1,-1 1,12 34,-21-53,-1-1,1 0,-1 1,1-1,-1 1,1-1,-1 1,0-1,0 1,0-1,0 1,0-1,-1 1,1-1,0 1,-1-1,0 0,1 1,-1-1,0 1,0-1,0 0,0 0,0 1,0-1,0 0,-1 0,1 0,0 0,-1 0,1 0,-1 0,0-1,1 1,-1 0,0-1,0 1,1-1,-1 1,0-1,-3 1,-9 1,0-1,0 0,0-1,-24-2,14 1,-799-3,579 4,205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10:09:51.5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0,'855'0,"-820"0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7:26.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25,'0'-1,"0"0,1 0,-1 1,1-1,-1 0,1 0,-1 0,1 0,0 1,-1-1,1 0,0 0,0 1,0-1,0 1,-1-1,1 1,0-1,0 1,0-1,0 1,0 0,0-1,0 1,0 0,2 0,33-5,-31 5,21-2,1 1,-1 1,0 2,0 1,30 6,112 17,140 32,-252-48,0-2,63 1,114-10,-94-1,-110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7:47.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53,'1'-3,"-1"1,0 0,1 0,-1 0,1 0,0-1,0 1,0 0,0 0,0 0,0 1,0-1,1 0,-1 0,1 1,-1-1,1 1,0-1,0 1,-1 0,1-1,0 1,0 0,0 0,0 1,0-1,1 0,-1 1,0-1,0 1,5-1,10-1,-1 0,1 2,22 1,-19-1,607 2,-577 1,0 2,56 12,-55-7,96 6,-120-16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28:16.0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0,'1126'0,"-1106"0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05.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1,'1032'0,"-1069"0,14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12.5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2,'19'0,"28"-1,0 2,0 2,62 13,-56-6,0-2,57 1,108-6,-141-4,-52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18.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1,'874'0,"-1051"0,143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23.3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50,'0'-1,"1"1,-1-1,0 0,0 0,1 0,-1 0,1 0,-1 1,1-1,-1 0,1 1,0-1,-1 0,1 1,0-1,-1 0,1 1,0-1,0 1,-1 0,1-1,0 1,0-1,0 1,0 0,0 0,1-1,30-3,-29 3,328-3,36-3,-179-9,-179 16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25.3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1,'236'14,"-233"-13,27 2,-1 1,58 18,-59-14,-1-1,1-1,0-1,37 0,117-5,-84-2,-70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5:27.1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0,'5'0,"5"0,9 0,14 0,6 0,8 0,13 0,8 0,10 0,17 0,8 0,3 0,1 0,-14 0,-19 0,-17 0,-19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6T08:08:21.0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52,'1'-1,"-1"0,1 0,0 0,0 0,0 0,0 0,1 0,-1 0,0 1,0-1,0 0,1 1,-1-1,0 1,1-1,-1 1,0 0,1-1,-1 1,1 0,-1 0,3 0,0 0,73-8,1 3,78 6,-56 0,-10 0,-8 1,1-4,80-12,-86 5,0 4,99 7,-63 0,-64-2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8/25/2023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8/25/2023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22.xml"/><Relationship Id="rId3" Type="http://schemas.openxmlformats.org/officeDocument/2006/relationships/image" Target="../media/image29.jpg"/><Relationship Id="rId7" Type="http://schemas.openxmlformats.org/officeDocument/2006/relationships/customXml" Target="../ink/ink19.xml"/><Relationship Id="rId12" Type="http://schemas.openxmlformats.org/officeDocument/2006/relationships/image" Target="../media/image34.png"/><Relationship Id="rId2" Type="http://schemas.openxmlformats.org/officeDocument/2006/relationships/image" Target="../media/image28.jp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customXml" Target="../ink/ink21.xml"/><Relationship Id="rId5" Type="http://schemas.openxmlformats.org/officeDocument/2006/relationships/customXml" Target="../ink/ink18.xml"/><Relationship Id="rId15" Type="http://schemas.openxmlformats.org/officeDocument/2006/relationships/customXml" Target="../ink/ink23.xml"/><Relationship Id="rId10" Type="http://schemas.openxmlformats.org/officeDocument/2006/relationships/image" Target="../media/image33.png"/><Relationship Id="rId4" Type="http://schemas.openxmlformats.org/officeDocument/2006/relationships/image" Target="../media/image30.jpg"/><Relationship Id="rId9" Type="http://schemas.openxmlformats.org/officeDocument/2006/relationships/customXml" Target="../ink/ink20.xml"/><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24.xml"/><Relationship Id="rId7" Type="http://schemas.openxmlformats.org/officeDocument/2006/relationships/customXml" Target="../ink/ink26.xml"/><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25.xml"/><Relationship Id="rId4" Type="http://schemas.openxmlformats.org/officeDocument/2006/relationships/image" Target="../media/image38.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pathrise.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png"/><Relationship Id="rId18" Type="http://schemas.openxmlformats.org/officeDocument/2006/relationships/customXml" Target="../ink/ink8.xml"/><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customXml" Target="../ink/ink5.xml"/><Relationship Id="rId17" Type="http://schemas.openxmlformats.org/officeDocument/2006/relationships/image" Target="../media/image14.png"/><Relationship Id="rId2" Type="http://schemas.openxmlformats.org/officeDocument/2006/relationships/image" Target="../media/image6.jpg"/><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4.xml"/><Relationship Id="rId19"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0.png"/><Relationship Id="rId14" Type="http://schemas.openxmlformats.org/officeDocument/2006/relationships/customXml" Target="../ink/ink6.xml"/></Relationships>
</file>

<file path=ppt/slides/_rels/slide8.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2.png"/><Relationship Id="rId18" Type="http://schemas.openxmlformats.org/officeDocument/2006/relationships/customXml" Target="../ink/ink16.xml"/><Relationship Id="rId3" Type="http://schemas.openxmlformats.org/officeDocument/2006/relationships/image" Target="../media/image17.jpg"/><Relationship Id="rId21" Type="http://schemas.openxmlformats.org/officeDocument/2006/relationships/image" Target="../media/image26.png"/><Relationship Id="rId7" Type="http://schemas.openxmlformats.org/officeDocument/2006/relationships/image" Target="../media/image19.png"/><Relationship Id="rId12" Type="http://schemas.openxmlformats.org/officeDocument/2006/relationships/customXml" Target="../ink/ink13.xml"/><Relationship Id="rId17" Type="http://schemas.openxmlformats.org/officeDocument/2006/relationships/image" Target="../media/image24.png"/><Relationship Id="rId2" Type="http://schemas.openxmlformats.org/officeDocument/2006/relationships/image" Target="../media/image16.jpg"/><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customXml" Target="../ink/ink12.xml"/><Relationship Id="rId19" Type="http://schemas.openxmlformats.org/officeDocument/2006/relationships/image" Target="../media/image25.png"/><Relationship Id="rId4" Type="http://schemas.openxmlformats.org/officeDocument/2006/relationships/customXml" Target="../ink/ink9.xml"/><Relationship Id="rId9" Type="http://schemas.openxmlformats.org/officeDocument/2006/relationships/image" Target="../media/image20.png"/><Relationship Id="rId14" Type="http://schemas.openxmlformats.org/officeDocument/2006/relationships/customXml" Target="../ink/ink1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107996"/>
          </a:xfrm>
        </p:spPr>
        <p:txBody>
          <a:bodyPr lIns="0" tIns="0" rIns="0" bIns="0" anchor="t">
            <a:spAutoFit/>
          </a:bodyPr>
          <a:lstStyle/>
          <a:p>
            <a:r>
              <a:rPr lang="en-US" b="1" dirty="0" err="1">
                <a:solidFill>
                  <a:schemeClr val="accent5">
                    <a:lumMod val="40000"/>
                    <a:lumOff val="60000"/>
                  </a:schemeClr>
                </a:solidFill>
              </a:rPr>
              <a:t>Pathrise</a:t>
            </a:r>
            <a:r>
              <a:rPr lang="en-US" b="1" dirty="0">
                <a:solidFill>
                  <a:schemeClr val="accent5">
                    <a:lumMod val="40000"/>
                    <a:lumOff val="60000"/>
                  </a:schemeClr>
                </a:solidFill>
              </a:rPr>
              <a:t> Project</a:t>
            </a:r>
            <a:br>
              <a:rPr lang="en-US" b="1" dirty="0">
                <a:solidFill>
                  <a:schemeClr val="bg1"/>
                </a:solidFill>
              </a:rPr>
            </a:br>
            <a:r>
              <a:rPr lang="en-US" sz="1800" b="1" dirty="0">
                <a:solidFill>
                  <a:schemeClr val="accent4"/>
                </a:solidFill>
              </a:rPr>
              <a:t>Data Roadmap Final Assignment</a:t>
            </a:r>
            <a:endParaRPr lang="en-US" b="1"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67820" y="1927141"/>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6" y="13448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FDE9CC30-DB70-8D1D-0039-D3877A9A1EE1}"/>
              </a:ext>
            </a:extLst>
          </p:cNvPr>
          <p:cNvSpPr txBox="1"/>
          <p:nvPr/>
        </p:nvSpPr>
        <p:spPr>
          <a:xfrm>
            <a:off x="5113205" y="5622467"/>
            <a:ext cx="2259565" cy="523220"/>
          </a:xfrm>
          <a:prstGeom prst="rect">
            <a:avLst/>
          </a:prstGeom>
          <a:noFill/>
        </p:spPr>
        <p:txBody>
          <a:bodyPr wrap="square" rtlCol="0">
            <a:spAutoFit/>
          </a:bodyPr>
          <a:lstStyle/>
          <a:p>
            <a:pPr algn="ctr"/>
            <a:r>
              <a:rPr lang="en-US" sz="2800" b="1" dirty="0" err="1">
                <a:solidFill>
                  <a:schemeClr val="accent1">
                    <a:lumMod val="60000"/>
                    <a:lumOff val="40000"/>
                  </a:schemeClr>
                </a:solidFill>
                <a:latin typeface="Century" panose="02040604050505020304" pitchFamily="18" charset="0"/>
              </a:rPr>
              <a:t>DataTigers</a:t>
            </a:r>
            <a:endParaRPr lang="en-US" sz="2800" b="1" dirty="0">
              <a:solidFill>
                <a:schemeClr val="accent1">
                  <a:lumMod val="60000"/>
                  <a:lumOff val="40000"/>
                </a:schemeClr>
              </a:solidFill>
              <a:latin typeface="Century" panose="02040604050505020304" pitchFamily="18" charset="0"/>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5071616-2879-31CD-1F89-3E92E236F92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67F1B7A-356A-4AA1-FFDB-5A41C3AB5C05}"/>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 screen&#10;&#10;Description automatically generated">
            <a:extLst>
              <a:ext uri="{FF2B5EF4-FFF2-40B4-BE49-F238E27FC236}">
                <a16:creationId xmlns:a16="http://schemas.microsoft.com/office/drawing/2014/main" id="{5B37B361-9568-FFD9-A5DA-42BF2D7C1188}"/>
              </a:ext>
            </a:extLst>
          </p:cNvPr>
          <p:cNvPicPr>
            <a:picLocks noChangeAspect="1"/>
          </p:cNvPicPr>
          <p:nvPr/>
        </p:nvPicPr>
        <p:blipFill rotWithShape="1">
          <a:blip r:embed="rId2">
            <a:extLst>
              <a:ext uri="{28A0092B-C50C-407E-A947-70E740481C1C}">
                <a14:useLocalDpi xmlns:a14="http://schemas.microsoft.com/office/drawing/2010/main" val="0"/>
              </a:ext>
            </a:extLst>
          </a:blip>
          <a:srcRect t="2757"/>
          <a:stretch/>
        </p:blipFill>
        <p:spPr>
          <a:xfrm>
            <a:off x="1846385" y="3986759"/>
            <a:ext cx="9074737" cy="2776127"/>
          </a:xfrm>
          <a:prstGeom prst="rect">
            <a:avLst/>
          </a:prstGeom>
        </p:spPr>
      </p:pic>
      <p:pic>
        <p:nvPicPr>
          <p:cNvPr id="8" name="Picture 7" descr="A graph of a number of people&#10;&#10;Description automatically generated with medium confidence">
            <a:extLst>
              <a:ext uri="{FF2B5EF4-FFF2-40B4-BE49-F238E27FC236}">
                <a16:creationId xmlns:a16="http://schemas.microsoft.com/office/drawing/2014/main" id="{103F78CA-DAEA-BEA3-22D9-D2544C56EDCE}"/>
              </a:ext>
            </a:extLst>
          </p:cNvPr>
          <p:cNvPicPr>
            <a:picLocks noChangeAspect="1"/>
          </p:cNvPicPr>
          <p:nvPr/>
        </p:nvPicPr>
        <p:blipFill rotWithShape="1">
          <a:blip r:embed="rId3">
            <a:extLst>
              <a:ext uri="{28A0092B-C50C-407E-A947-70E740481C1C}">
                <a14:useLocalDpi xmlns:a14="http://schemas.microsoft.com/office/drawing/2010/main" val="0"/>
              </a:ext>
            </a:extLst>
          </a:blip>
          <a:srcRect t="3335"/>
          <a:stretch/>
        </p:blipFill>
        <p:spPr>
          <a:xfrm>
            <a:off x="3226068" y="1029844"/>
            <a:ext cx="4154882" cy="2639303"/>
          </a:xfrm>
          <a:prstGeom prst="rect">
            <a:avLst/>
          </a:prstGeom>
        </p:spPr>
      </p:pic>
      <p:pic>
        <p:nvPicPr>
          <p:cNvPr id="10" name="Picture 9" descr="A graph of a distribution of gender&#10;&#10;Description automatically generated">
            <a:extLst>
              <a:ext uri="{FF2B5EF4-FFF2-40B4-BE49-F238E27FC236}">
                <a16:creationId xmlns:a16="http://schemas.microsoft.com/office/drawing/2014/main" id="{096E7D95-C1EA-8EB9-5D33-4740BCD32483}"/>
              </a:ext>
            </a:extLst>
          </p:cNvPr>
          <p:cNvPicPr>
            <a:picLocks noChangeAspect="1"/>
          </p:cNvPicPr>
          <p:nvPr/>
        </p:nvPicPr>
        <p:blipFill rotWithShape="1">
          <a:blip r:embed="rId4">
            <a:extLst>
              <a:ext uri="{28A0092B-C50C-407E-A947-70E740481C1C}">
                <a14:useLocalDpi xmlns:a14="http://schemas.microsoft.com/office/drawing/2010/main" val="0"/>
              </a:ext>
            </a:extLst>
          </a:blip>
          <a:srcRect t="3335"/>
          <a:stretch/>
        </p:blipFill>
        <p:spPr>
          <a:xfrm>
            <a:off x="6983032" y="1011113"/>
            <a:ext cx="4482511" cy="2646486"/>
          </a:xfrm>
          <a:prstGeom prst="rect">
            <a:avLst/>
          </a:prstGeom>
        </p:spPr>
      </p:pic>
      <p:sp>
        <p:nvSpPr>
          <p:cNvPr id="11" name="TextBox 10">
            <a:extLst>
              <a:ext uri="{FF2B5EF4-FFF2-40B4-BE49-F238E27FC236}">
                <a16:creationId xmlns:a16="http://schemas.microsoft.com/office/drawing/2014/main" id="{1FEA34A0-8F9F-45F0-39B9-5A9CE508962D}"/>
              </a:ext>
            </a:extLst>
          </p:cNvPr>
          <p:cNvSpPr txBox="1"/>
          <p:nvPr/>
        </p:nvSpPr>
        <p:spPr>
          <a:xfrm>
            <a:off x="342900" y="1336119"/>
            <a:ext cx="3106981" cy="2092881"/>
          </a:xfrm>
          <a:prstGeom prst="rect">
            <a:avLst/>
          </a:prstGeom>
          <a:noFill/>
        </p:spPr>
        <p:txBody>
          <a:bodyPr wrap="square" rtlCol="0">
            <a:spAutoFit/>
          </a:bodyPr>
          <a:lstStyle/>
          <a:p>
            <a:r>
              <a:rPr lang="en-US" sz="2000" b="1" dirty="0">
                <a:solidFill>
                  <a:srgbClr val="FF0000"/>
                </a:solidFill>
                <a:latin typeface="+mj-lt"/>
                <a:ea typeface="+mj-ea"/>
                <a:cs typeface="+mj-cs"/>
              </a:rPr>
              <a:t>-Work authorization  </a:t>
            </a:r>
          </a:p>
          <a:p>
            <a:r>
              <a:rPr lang="en-US" sz="2000" b="1" dirty="0">
                <a:solidFill>
                  <a:srgbClr val="FF0000"/>
                </a:solidFill>
                <a:latin typeface="+mj-lt"/>
                <a:ea typeface="+mj-ea"/>
                <a:cs typeface="+mj-cs"/>
              </a:rPr>
              <a:t>-Gender</a:t>
            </a:r>
          </a:p>
          <a:p>
            <a:endParaRPr lang="en-US" b="1" dirty="0"/>
          </a:p>
          <a:p>
            <a:pPr marL="285750" indent="-285750">
              <a:buFont typeface="Arial" panose="020B0604020202020204" pitchFamily="34" charset="0"/>
              <a:buChar char="•"/>
            </a:pPr>
            <a:r>
              <a:rPr lang="en-US" b="1" dirty="0"/>
              <a:t>Are you </a:t>
            </a:r>
            <a:r>
              <a:rPr lang="en-US" b="1" dirty="0">
                <a:solidFill>
                  <a:srgbClr val="00B050"/>
                </a:solidFill>
              </a:rPr>
              <a:t>American</a:t>
            </a:r>
            <a:r>
              <a:rPr lang="en-US" b="1" dirty="0"/>
              <a:t> or </a:t>
            </a:r>
            <a:r>
              <a:rPr lang="en-US" b="1" dirty="0">
                <a:solidFill>
                  <a:schemeClr val="accent1"/>
                </a:solidFill>
              </a:rPr>
              <a:t>Not</a:t>
            </a:r>
            <a:r>
              <a:rPr lang="en-US"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Who is the winner? </a:t>
            </a:r>
            <a:r>
              <a:rPr lang="en-US" b="1" dirty="0">
                <a:solidFill>
                  <a:srgbClr val="00B050"/>
                </a:solidFill>
              </a:rPr>
              <a:t>Male</a:t>
            </a:r>
            <a:r>
              <a:rPr lang="en-US" b="1" dirty="0"/>
              <a:t> or </a:t>
            </a:r>
            <a:r>
              <a:rPr lang="en-US" b="1" dirty="0">
                <a:solidFill>
                  <a:schemeClr val="accent1"/>
                </a:solidFill>
              </a:rPr>
              <a:t>FEMALE</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A2ABAAB6-59C9-8F8B-B8E3-11C980E112AB}"/>
                  </a:ext>
                </a:extLst>
              </p14:cNvPr>
              <p14:cNvContentPartPr/>
              <p14:nvPr/>
            </p14:nvContentPartPr>
            <p14:xfrm>
              <a:off x="10363479" y="4172843"/>
              <a:ext cx="380126" cy="206280"/>
            </p14:xfrm>
          </p:contentPart>
        </mc:Choice>
        <mc:Fallback>
          <p:pic>
            <p:nvPicPr>
              <p:cNvPr id="2" name="Ink 1">
                <a:extLst>
                  <a:ext uri="{FF2B5EF4-FFF2-40B4-BE49-F238E27FC236}">
                    <a16:creationId xmlns:a16="http://schemas.microsoft.com/office/drawing/2014/main" id="{A2ABAAB6-59C9-8F8B-B8E3-11C980E112AB}"/>
                  </a:ext>
                </a:extLst>
              </p:cNvPr>
              <p:cNvPicPr/>
              <p:nvPr/>
            </p:nvPicPr>
            <p:blipFill>
              <a:blip r:embed="rId6"/>
              <a:stretch>
                <a:fillRect/>
              </a:stretch>
            </p:blipFill>
            <p:spPr>
              <a:xfrm>
                <a:off x="10309484" y="4065203"/>
                <a:ext cx="487756"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190AC7AE-E367-7D7F-6E68-4B35FBFE3DC4}"/>
                  </a:ext>
                </a:extLst>
              </p14:cNvPr>
              <p14:cNvContentPartPr/>
              <p14:nvPr/>
            </p14:nvContentPartPr>
            <p14:xfrm>
              <a:off x="8189114" y="4275983"/>
              <a:ext cx="227617" cy="9720"/>
            </p14:xfrm>
          </p:contentPart>
        </mc:Choice>
        <mc:Fallback>
          <p:pic>
            <p:nvPicPr>
              <p:cNvPr id="7" name="Ink 6">
                <a:extLst>
                  <a:ext uri="{FF2B5EF4-FFF2-40B4-BE49-F238E27FC236}">
                    <a16:creationId xmlns:a16="http://schemas.microsoft.com/office/drawing/2014/main" id="{190AC7AE-E367-7D7F-6E68-4B35FBFE3DC4}"/>
                  </a:ext>
                </a:extLst>
              </p:cNvPr>
              <p:cNvPicPr/>
              <p:nvPr/>
            </p:nvPicPr>
            <p:blipFill>
              <a:blip r:embed="rId8"/>
              <a:stretch>
                <a:fillRect/>
              </a:stretch>
            </p:blipFill>
            <p:spPr>
              <a:xfrm>
                <a:off x="8135451" y="4168343"/>
                <a:ext cx="335303"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7E3833FB-DC2F-6B95-F53B-CD172E62E17A}"/>
                  </a:ext>
                </a:extLst>
              </p14:cNvPr>
              <p14:cNvContentPartPr/>
              <p14:nvPr/>
            </p14:nvContentPartPr>
            <p14:xfrm>
              <a:off x="5385547" y="6481459"/>
              <a:ext cx="346235" cy="360"/>
            </p14:xfrm>
          </p:contentPart>
        </mc:Choice>
        <mc:Fallback>
          <p:pic>
            <p:nvPicPr>
              <p:cNvPr id="9" name="Ink 8">
                <a:extLst>
                  <a:ext uri="{FF2B5EF4-FFF2-40B4-BE49-F238E27FC236}">
                    <a16:creationId xmlns:a16="http://schemas.microsoft.com/office/drawing/2014/main" id="{7E3833FB-DC2F-6B95-F53B-CD172E62E17A}"/>
                  </a:ext>
                </a:extLst>
              </p:cNvPr>
              <p:cNvPicPr/>
              <p:nvPr/>
            </p:nvPicPr>
            <p:blipFill>
              <a:blip r:embed="rId10"/>
              <a:stretch>
                <a:fillRect/>
              </a:stretch>
            </p:blipFill>
            <p:spPr>
              <a:xfrm>
                <a:off x="5331560" y="6373459"/>
                <a:ext cx="453849"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9F7A460A-B585-4129-5968-E1D5088E0C21}"/>
                  </a:ext>
                </a:extLst>
              </p14:cNvPr>
              <p14:cNvContentPartPr/>
              <p14:nvPr/>
            </p14:nvContentPartPr>
            <p14:xfrm>
              <a:off x="5342123" y="6154109"/>
              <a:ext cx="305932" cy="27360"/>
            </p14:xfrm>
          </p:contentPart>
        </mc:Choice>
        <mc:Fallback>
          <p:pic>
            <p:nvPicPr>
              <p:cNvPr id="12" name="Ink 11">
                <a:extLst>
                  <a:ext uri="{FF2B5EF4-FFF2-40B4-BE49-F238E27FC236}">
                    <a16:creationId xmlns:a16="http://schemas.microsoft.com/office/drawing/2014/main" id="{9F7A460A-B585-4129-5968-E1D5088E0C21}"/>
                  </a:ext>
                </a:extLst>
              </p:cNvPr>
              <p:cNvPicPr/>
              <p:nvPr/>
            </p:nvPicPr>
            <p:blipFill>
              <a:blip r:embed="rId12"/>
              <a:stretch>
                <a:fillRect/>
              </a:stretch>
            </p:blipFill>
            <p:spPr>
              <a:xfrm>
                <a:off x="5288495" y="6046109"/>
                <a:ext cx="413548"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3F0673AC-177B-30DB-D47C-06BE24C6F855}"/>
                  </a:ext>
                </a:extLst>
              </p14:cNvPr>
              <p14:cNvContentPartPr/>
              <p14:nvPr/>
            </p14:nvContentPartPr>
            <p14:xfrm>
              <a:off x="8742047" y="4115638"/>
              <a:ext cx="757045" cy="199440"/>
            </p14:xfrm>
          </p:contentPart>
        </mc:Choice>
        <mc:Fallback>
          <p:pic>
            <p:nvPicPr>
              <p:cNvPr id="13" name="Ink 12">
                <a:extLst>
                  <a:ext uri="{FF2B5EF4-FFF2-40B4-BE49-F238E27FC236}">
                    <a16:creationId xmlns:a16="http://schemas.microsoft.com/office/drawing/2014/main" id="{3F0673AC-177B-30DB-D47C-06BE24C6F855}"/>
                  </a:ext>
                </a:extLst>
              </p:cNvPr>
              <p:cNvPicPr/>
              <p:nvPr/>
            </p:nvPicPr>
            <p:blipFill>
              <a:blip r:embed="rId14"/>
              <a:stretch>
                <a:fillRect/>
              </a:stretch>
            </p:blipFill>
            <p:spPr>
              <a:xfrm>
                <a:off x="8688384" y="4007998"/>
                <a:ext cx="864731"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03D3ABE3-C881-7CDC-80B8-3834CC6441FE}"/>
                  </a:ext>
                </a:extLst>
              </p14:cNvPr>
              <p14:cNvContentPartPr/>
              <p14:nvPr/>
            </p14:nvContentPartPr>
            <p14:xfrm>
              <a:off x="9063764" y="4644238"/>
              <a:ext cx="321046" cy="360"/>
            </p14:xfrm>
          </p:contentPart>
        </mc:Choice>
        <mc:Fallback>
          <p:pic>
            <p:nvPicPr>
              <p:cNvPr id="14" name="Ink 13">
                <a:extLst>
                  <a:ext uri="{FF2B5EF4-FFF2-40B4-BE49-F238E27FC236}">
                    <a16:creationId xmlns:a16="http://schemas.microsoft.com/office/drawing/2014/main" id="{03D3ABE3-C881-7CDC-80B8-3834CC6441FE}"/>
                  </a:ext>
                </a:extLst>
              </p:cNvPr>
              <p:cNvPicPr/>
              <p:nvPr/>
            </p:nvPicPr>
            <p:blipFill>
              <a:blip r:embed="rId16"/>
              <a:stretch>
                <a:fillRect/>
              </a:stretch>
            </p:blipFill>
            <p:spPr>
              <a:xfrm>
                <a:off x="9009716" y="4536238"/>
                <a:ext cx="428782" cy="216000"/>
              </a:xfrm>
              <a:prstGeom prst="rect">
                <a:avLst/>
              </a:prstGeom>
            </p:spPr>
          </p:pic>
        </mc:Fallback>
      </mc:AlternateContent>
      <p:sp>
        <p:nvSpPr>
          <p:cNvPr id="15" name="Title 1">
            <a:extLst>
              <a:ext uri="{FF2B5EF4-FFF2-40B4-BE49-F238E27FC236}">
                <a16:creationId xmlns:a16="http://schemas.microsoft.com/office/drawing/2014/main" id="{1DEB40FD-69BD-857A-A4D3-DF7B2128E641}"/>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9246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213559D-670C-159A-5D21-34A5871FE413}"/>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305E792-CFDC-E434-4465-595BE7A5732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table with black text&#10;&#10;Description automatically generated">
            <a:extLst>
              <a:ext uri="{FF2B5EF4-FFF2-40B4-BE49-F238E27FC236}">
                <a16:creationId xmlns:a16="http://schemas.microsoft.com/office/drawing/2014/main" id="{7AD6D7A4-A325-289B-01D6-A205398A6520}"/>
              </a:ext>
            </a:extLst>
          </p:cNvPr>
          <p:cNvPicPr>
            <a:picLocks noChangeAspect="1"/>
          </p:cNvPicPr>
          <p:nvPr/>
        </p:nvPicPr>
        <p:blipFill rotWithShape="1">
          <a:blip r:embed="rId2">
            <a:extLst>
              <a:ext uri="{28A0092B-C50C-407E-A947-70E740481C1C}">
                <a14:useLocalDpi xmlns:a14="http://schemas.microsoft.com/office/drawing/2010/main" val="0"/>
              </a:ext>
            </a:extLst>
          </a:blip>
          <a:srcRect l="3183" t="7663" b="1333"/>
          <a:stretch/>
        </p:blipFill>
        <p:spPr>
          <a:xfrm>
            <a:off x="897109" y="4053254"/>
            <a:ext cx="9988616" cy="2549731"/>
          </a:xfrm>
          <a:prstGeom prst="rect">
            <a:avLst/>
          </a:prstGeom>
        </p:spPr>
      </p:pic>
      <p:sp>
        <p:nvSpPr>
          <p:cNvPr id="10" name="Rectangle 3">
            <a:extLst>
              <a:ext uri="{FF2B5EF4-FFF2-40B4-BE49-F238E27FC236}">
                <a16:creationId xmlns:a16="http://schemas.microsoft.com/office/drawing/2014/main" id="{E44FCD8B-5188-0A4F-FC85-03E4005CF2A3}"/>
              </a:ext>
            </a:extLst>
          </p:cNvPr>
          <p:cNvSpPr>
            <a:spLocks noChangeArrowheads="1"/>
          </p:cNvSpPr>
          <p:nvPr/>
        </p:nvSpPr>
        <p:spPr bwMode="auto">
          <a:xfrm>
            <a:off x="1609987" y="2002827"/>
            <a:ext cx="26068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t>Does </a:t>
            </a:r>
            <a:r>
              <a:rPr lang="en-US" altLang="en-US" sz="2400" b="1" dirty="0">
                <a:solidFill>
                  <a:srgbClr val="FF0000"/>
                </a:solidFill>
              </a:rPr>
              <a:t>Race</a:t>
            </a:r>
            <a:r>
              <a:rPr lang="en-US" altLang="en-US" sz="2400" b="1" dirty="0"/>
              <a:t> Matter?</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7F25B5F-2316-7B18-6123-88C67A2D423C}"/>
                  </a:ext>
                </a:extLst>
              </p14:cNvPr>
              <p14:cNvContentPartPr/>
              <p14:nvPr/>
            </p14:nvContentPartPr>
            <p14:xfrm>
              <a:off x="7394920" y="5642970"/>
              <a:ext cx="489240" cy="45360"/>
            </p14:xfrm>
          </p:contentPart>
        </mc:Choice>
        <mc:Fallback>
          <p:pic>
            <p:nvPicPr>
              <p:cNvPr id="2" name="Ink 1">
                <a:extLst>
                  <a:ext uri="{FF2B5EF4-FFF2-40B4-BE49-F238E27FC236}">
                    <a16:creationId xmlns:a16="http://schemas.microsoft.com/office/drawing/2014/main" id="{87F25B5F-2316-7B18-6123-88C67A2D423C}"/>
                  </a:ext>
                </a:extLst>
              </p:cNvPr>
              <p:cNvPicPr/>
              <p:nvPr/>
            </p:nvPicPr>
            <p:blipFill>
              <a:blip r:embed="rId4"/>
              <a:stretch>
                <a:fillRect/>
              </a:stretch>
            </p:blipFill>
            <p:spPr>
              <a:xfrm>
                <a:off x="7341280" y="5535330"/>
                <a:ext cx="5968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120E8E5-9A93-1201-C5F2-FE55BB6F07FC}"/>
                  </a:ext>
                </a:extLst>
              </p14:cNvPr>
              <p14:cNvContentPartPr/>
              <p14:nvPr/>
            </p14:nvContentPartPr>
            <p14:xfrm>
              <a:off x="4548816" y="6116606"/>
              <a:ext cx="438840" cy="19800"/>
            </p14:xfrm>
          </p:contentPart>
        </mc:Choice>
        <mc:Fallback>
          <p:pic>
            <p:nvPicPr>
              <p:cNvPr id="7" name="Ink 6">
                <a:extLst>
                  <a:ext uri="{FF2B5EF4-FFF2-40B4-BE49-F238E27FC236}">
                    <a16:creationId xmlns:a16="http://schemas.microsoft.com/office/drawing/2014/main" id="{8120E8E5-9A93-1201-C5F2-FE55BB6F07FC}"/>
                  </a:ext>
                </a:extLst>
              </p:cNvPr>
              <p:cNvPicPr/>
              <p:nvPr/>
            </p:nvPicPr>
            <p:blipFill>
              <a:blip r:embed="rId6"/>
              <a:stretch>
                <a:fillRect/>
              </a:stretch>
            </p:blipFill>
            <p:spPr>
              <a:xfrm>
                <a:off x="4494816" y="6008966"/>
                <a:ext cx="5464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345F66AF-2D6F-0A87-EB63-F6B847607E2E}"/>
                  </a:ext>
                </a:extLst>
              </p14:cNvPr>
              <p14:cNvContentPartPr/>
              <p14:nvPr/>
            </p14:nvContentPartPr>
            <p14:xfrm>
              <a:off x="2790382" y="5699488"/>
              <a:ext cx="413280" cy="360"/>
            </p14:xfrm>
          </p:contentPart>
        </mc:Choice>
        <mc:Fallback>
          <p:pic>
            <p:nvPicPr>
              <p:cNvPr id="8" name="Ink 7">
                <a:extLst>
                  <a:ext uri="{FF2B5EF4-FFF2-40B4-BE49-F238E27FC236}">
                    <a16:creationId xmlns:a16="http://schemas.microsoft.com/office/drawing/2014/main" id="{345F66AF-2D6F-0A87-EB63-F6B847607E2E}"/>
                  </a:ext>
                </a:extLst>
              </p:cNvPr>
              <p:cNvPicPr/>
              <p:nvPr/>
            </p:nvPicPr>
            <p:blipFill>
              <a:blip r:embed="rId8"/>
              <a:stretch>
                <a:fillRect/>
              </a:stretch>
            </p:blipFill>
            <p:spPr>
              <a:xfrm>
                <a:off x="2736742" y="5591488"/>
                <a:ext cx="520920" cy="216000"/>
              </a:xfrm>
              <a:prstGeom prst="rect">
                <a:avLst/>
              </a:prstGeom>
            </p:spPr>
          </p:pic>
        </mc:Fallback>
      </mc:AlternateContent>
      <p:sp>
        <p:nvSpPr>
          <p:cNvPr id="9" name="Title 1">
            <a:extLst>
              <a:ext uri="{FF2B5EF4-FFF2-40B4-BE49-F238E27FC236}">
                <a16:creationId xmlns:a16="http://schemas.microsoft.com/office/drawing/2014/main" id="{350EB5DB-E644-CC6F-CFCD-8026563FF2D8}"/>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AB4B3265-EA08-139F-56A0-A8657CB68F7D}"/>
              </a:ext>
            </a:extLst>
          </p:cNvPr>
          <p:cNvPicPr>
            <a:picLocks noChangeAspect="1"/>
          </p:cNvPicPr>
          <p:nvPr/>
        </p:nvPicPr>
        <p:blipFill rotWithShape="1">
          <a:blip r:embed="rId9"/>
          <a:srcRect l="22716" t="47854" r="22849" b="1984"/>
          <a:stretch/>
        </p:blipFill>
        <p:spPr>
          <a:xfrm>
            <a:off x="5125915" y="1034785"/>
            <a:ext cx="5516490" cy="2859414"/>
          </a:xfrm>
          <a:prstGeom prst="rect">
            <a:avLst/>
          </a:prstGeom>
        </p:spPr>
      </p:pic>
    </p:spTree>
    <p:extLst>
      <p:ext uri="{BB962C8B-B14F-4D97-AF65-F5344CB8AC3E}">
        <p14:creationId xmlns:p14="http://schemas.microsoft.com/office/powerpoint/2010/main" val="1822818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213559D-670C-159A-5D21-34A5871FE413}"/>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305E792-CFDC-E434-4465-595BE7A5732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E44FCD8B-5188-0A4F-FC85-03E4005CF2A3}"/>
              </a:ext>
            </a:extLst>
          </p:cNvPr>
          <p:cNvSpPr>
            <a:spLocks noChangeArrowheads="1"/>
          </p:cNvSpPr>
          <p:nvPr/>
        </p:nvSpPr>
        <p:spPr bwMode="auto">
          <a:xfrm>
            <a:off x="1739911" y="747337"/>
            <a:ext cx="3031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en-US" sz="2000" b="1" dirty="0">
                <a:solidFill>
                  <a:srgbClr val="FF0000"/>
                </a:solidFill>
                <a:latin typeface="+mj-lt"/>
                <a:ea typeface="+mj-ea"/>
                <a:cs typeface="+mj-cs"/>
              </a:rPr>
              <a:t>Program Duration Days</a:t>
            </a:r>
          </a:p>
        </p:txBody>
      </p:sp>
      <p:sp>
        <p:nvSpPr>
          <p:cNvPr id="9" name="Title 1">
            <a:extLst>
              <a:ext uri="{FF2B5EF4-FFF2-40B4-BE49-F238E27FC236}">
                <a16:creationId xmlns:a16="http://schemas.microsoft.com/office/drawing/2014/main" id="{350EB5DB-E644-CC6F-CFCD-8026563FF2D8}"/>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A5100292-4159-F96F-6A56-E37A72902C7F}"/>
              </a:ext>
            </a:extLst>
          </p:cNvPr>
          <p:cNvPicPr>
            <a:picLocks noChangeAspect="1"/>
          </p:cNvPicPr>
          <p:nvPr/>
        </p:nvPicPr>
        <p:blipFill rotWithShape="1">
          <a:blip r:embed="rId2"/>
          <a:srcRect l="23710" t="35555" r="44240" b="11009"/>
          <a:stretch/>
        </p:blipFill>
        <p:spPr>
          <a:xfrm>
            <a:off x="7088139" y="1569231"/>
            <a:ext cx="3708400" cy="3477816"/>
          </a:xfrm>
          <a:prstGeom prst="rect">
            <a:avLst/>
          </a:prstGeom>
        </p:spPr>
      </p:pic>
      <p:pic>
        <p:nvPicPr>
          <p:cNvPr id="15" name="Picture 14">
            <a:extLst>
              <a:ext uri="{FF2B5EF4-FFF2-40B4-BE49-F238E27FC236}">
                <a16:creationId xmlns:a16="http://schemas.microsoft.com/office/drawing/2014/main" id="{80F0007D-4B0C-C59D-B761-7718E8FA22E5}"/>
              </a:ext>
            </a:extLst>
          </p:cNvPr>
          <p:cNvPicPr>
            <a:picLocks noChangeAspect="1"/>
          </p:cNvPicPr>
          <p:nvPr/>
        </p:nvPicPr>
        <p:blipFill rotWithShape="1">
          <a:blip r:embed="rId3"/>
          <a:srcRect l="23472" t="43457" r="36806" b="5832"/>
          <a:stretch/>
        </p:blipFill>
        <p:spPr>
          <a:xfrm>
            <a:off x="1073343" y="1490582"/>
            <a:ext cx="4842934" cy="3477816"/>
          </a:xfrm>
          <a:prstGeom prst="rect">
            <a:avLst/>
          </a:prstGeom>
        </p:spPr>
      </p:pic>
      <p:cxnSp>
        <p:nvCxnSpPr>
          <p:cNvPr id="20" name="Straight Arrow Connector 19">
            <a:extLst>
              <a:ext uri="{FF2B5EF4-FFF2-40B4-BE49-F238E27FC236}">
                <a16:creationId xmlns:a16="http://schemas.microsoft.com/office/drawing/2014/main" id="{E2FA3DB5-D353-6734-2524-34D758CA6CA8}"/>
              </a:ext>
            </a:extLst>
          </p:cNvPr>
          <p:cNvCxnSpPr>
            <a:cxnSpLocks/>
          </p:cNvCxnSpPr>
          <p:nvPr/>
        </p:nvCxnSpPr>
        <p:spPr>
          <a:xfrm>
            <a:off x="2839640" y="2784764"/>
            <a:ext cx="35971" cy="17456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8">
            <a:extLst>
              <a:ext uri="{FF2B5EF4-FFF2-40B4-BE49-F238E27FC236}">
                <a16:creationId xmlns:a16="http://schemas.microsoft.com/office/drawing/2014/main" id="{E48F135F-1F8A-230D-B4E4-308C70D3E7A5}"/>
              </a:ext>
            </a:extLst>
          </p:cNvPr>
          <p:cNvGraphicFramePr>
            <a:graphicFrameLocks noGrp="1"/>
          </p:cNvGraphicFramePr>
          <p:nvPr>
            <p:extLst>
              <p:ext uri="{D42A27DB-BD31-4B8C-83A1-F6EECF244321}">
                <p14:modId xmlns:p14="http://schemas.microsoft.com/office/powerpoint/2010/main" val="528460496"/>
              </p:ext>
            </p:extLst>
          </p:nvPr>
        </p:nvGraphicFramePr>
        <p:xfrm>
          <a:off x="2273550" y="5471947"/>
          <a:ext cx="7644900" cy="645160"/>
        </p:xfrm>
        <a:graphic>
          <a:graphicData uri="http://schemas.openxmlformats.org/drawingml/2006/table">
            <a:tbl>
              <a:tblPr firstRow="1" bandRow="1">
                <a:tableStyleId>{5940675A-B579-460E-94D1-54222C63F5DA}</a:tableStyleId>
              </a:tblPr>
              <a:tblGrid>
                <a:gridCol w="504819">
                  <a:extLst>
                    <a:ext uri="{9D8B030D-6E8A-4147-A177-3AD203B41FA5}">
                      <a16:colId xmlns:a16="http://schemas.microsoft.com/office/drawing/2014/main" val="382797590"/>
                    </a:ext>
                  </a:extLst>
                </a:gridCol>
                <a:gridCol w="514501">
                  <a:extLst>
                    <a:ext uri="{9D8B030D-6E8A-4147-A177-3AD203B41FA5}">
                      <a16:colId xmlns:a16="http://schemas.microsoft.com/office/drawing/2014/main" val="4109958810"/>
                    </a:ext>
                  </a:extLst>
                </a:gridCol>
                <a:gridCol w="509660">
                  <a:extLst>
                    <a:ext uri="{9D8B030D-6E8A-4147-A177-3AD203B41FA5}">
                      <a16:colId xmlns:a16="http://schemas.microsoft.com/office/drawing/2014/main" val="1741376778"/>
                    </a:ext>
                  </a:extLst>
                </a:gridCol>
                <a:gridCol w="509660">
                  <a:extLst>
                    <a:ext uri="{9D8B030D-6E8A-4147-A177-3AD203B41FA5}">
                      <a16:colId xmlns:a16="http://schemas.microsoft.com/office/drawing/2014/main" val="3944269249"/>
                    </a:ext>
                  </a:extLst>
                </a:gridCol>
                <a:gridCol w="509660">
                  <a:extLst>
                    <a:ext uri="{9D8B030D-6E8A-4147-A177-3AD203B41FA5}">
                      <a16:colId xmlns:a16="http://schemas.microsoft.com/office/drawing/2014/main" val="2877249561"/>
                    </a:ext>
                  </a:extLst>
                </a:gridCol>
                <a:gridCol w="509660">
                  <a:extLst>
                    <a:ext uri="{9D8B030D-6E8A-4147-A177-3AD203B41FA5}">
                      <a16:colId xmlns:a16="http://schemas.microsoft.com/office/drawing/2014/main" val="193668232"/>
                    </a:ext>
                  </a:extLst>
                </a:gridCol>
                <a:gridCol w="509660">
                  <a:extLst>
                    <a:ext uri="{9D8B030D-6E8A-4147-A177-3AD203B41FA5}">
                      <a16:colId xmlns:a16="http://schemas.microsoft.com/office/drawing/2014/main" val="1969968180"/>
                    </a:ext>
                  </a:extLst>
                </a:gridCol>
                <a:gridCol w="509660">
                  <a:extLst>
                    <a:ext uri="{9D8B030D-6E8A-4147-A177-3AD203B41FA5}">
                      <a16:colId xmlns:a16="http://schemas.microsoft.com/office/drawing/2014/main" val="235478619"/>
                    </a:ext>
                  </a:extLst>
                </a:gridCol>
                <a:gridCol w="498378">
                  <a:extLst>
                    <a:ext uri="{9D8B030D-6E8A-4147-A177-3AD203B41FA5}">
                      <a16:colId xmlns:a16="http://schemas.microsoft.com/office/drawing/2014/main" val="3395981478"/>
                    </a:ext>
                  </a:extLst>
                </a:gridCol>
                <a:gridCol w="520942">
                  <a:extLst>
                    <a:ext uri="{9D8B030D-6E8A-4147-A177-3AD203B41FA5}">
                      <a16:colId xmlns:a16="http://schemas.microsoft.com/office/drawing/2014/main" val="956017053"/>
                    </a:ext>
                  </a:extLst>
                </a:gridCol>
                <a:gridCol w="509660">
                  <a:extLst>
                    <a:ext uri="{9D8B030D-6E8A-4147-A177-3AD203B41FA5}">
                      <a16:colId xmlns:a16="http://schemas.microsoft.com/office/drawing/2014/main" val="423566006"/>
                    </a:ext>
                  </a:extLst>
                </a:gridCol>
                <a:gridCol w="509660">
                  <a:extLst>
                    <a:ext uri="{9D8B030D-6E8A-4147-A177-3AD203B41FA5}">
                      <a16:colId xmlns:a16="http://schemas.microsoft.com/office/drawing/2014/main" val="951397362"/>
                    </a:ext>
                  </a:extLst>
                </a:gridCol>
                <a:gridCol w="509660">
                  <a:extLst>
                    <a:ext uri="{9D8B030D-6E8A-4147-A177-3AD203B41FA5}">
                      <a16:colId xmlns:a16="http://schemas.microsoft.com/office/drawing/2014/main" val="4109198693"/>
                    </a:ext>
                  </a:extLst>
                </a:gridCol>
                <a:gridCol w="509660">
                  <a:extLst>
                    <a:ext uri="{9D8B030D-6E8A-4147-A177-3AD203B41FA5}">
                      <a16:colId xmlns:a16="http://schemas.microsoft.com/office/drawing/2014/main" val="1477131300"/>
                    </a:ext>
                  </a:extLst>
                </a:gridCol>
                <a:gridCol w="509660">
                  <a:extLst>
                    <a:ext uri="{9D8B030D-6E8A-4147-A177-3AD203B41FA5}">
                      <a16:colId xmlns:a16="http://schemas.microsoft.com/office/drawing/2014/main" val="3253385151"/>
                    </a:ext>
                  </a:extLst>
                </a:gridCol>
              </a:tblGrid>
              <a:tr h="159509">
                <a:tc>
                  <a:txBody>
                    <a:bodyPr/>
                    <a:lstStyle/>
                    <a:p>
                      <a:pPr marL="0" algn="l" defTabSz="914400" rtl="0" eaLnBrk="1" latinLnBrk="0" hangingPunct="1"/>
                      <a:r>
                        <a:rPr lang="en-US" sz="1200" kern="1200" dirty="0">
                          <a:ln>
                            <a:solidFill>
                              <a:sysClr val="windowText" lastClr="000000"/>
                            </a:solidFill>
                          </a:ln>
                          <a:solidFill>
                            <a:sysClr val="windowText" lastClr="000000"/>
                          </a:solidFill>
                          <a:latin typeface="+mn-lt"/>
                          <a:ea typeface="+mn-ea"/>
                          <a:cs typeface="+mn-cs"/>
                        </a:rPr>
                        <a:t>JAN</a:t>
                      </a:r>
                    </a:p>
                  </a:txBody>
                  <a:tcPr>
                    <a:solidFill>
                      <a:schemeClr val="accent5">
                        <a:lumMod val="40000"/>
                        <a:lumOff val="60000"/>
                      </a:schemeClr>
                    </a:solidFill>
                  </a:tcPr>
                </a:tc>
                <a:tc>
                  <a:txBody>
                    <a:bodyPr/>
                    <a:lstStyle/>
                    <a:p>
                      <a:endParaRPr lang="en-US" sz="1200"/>
                    </a:p>
                  </a:txBody>
                  <a:tcPr>
                    <a:solidFill>
                      <a:schemeClr val="accent5">
                        <a:lumMod val="40000"/>
                        <a:lumOff val="60000"/>
                      </a:schemeClr>
                    </a:solidFill>
                  </a:tcPr>
                </a:tc>
                <a:tc>
                  <a:txBody>
                    <a:bodyPr/>
                    <a:lstStyle/>
                    <a:p>
                      <a:endParaRPr lang="en-US" sz="1200"/>
                    </a:p>
                  </a:txBody>
                  <a:tcPr>
                    <a:solidFill>
                      <a:schemeClr val="accent5">
                        <a:lumMod val="40000"/>
                        <a:lumOff val="60000"/>
                      </a:schemeClr>
                    </a:solidFill>
                  </a:tcPr>
                </a:tc>
                <a:tc>
                  <a:txBody>
                    <a:bodyPr/>
                    <a:lstStyle/>
                    <a:p>
                      <a:endParaRPr lang="en-US" sz="1200" dirty="0"/>
                    </a:p>
                  </a:txBody>
                  <a:tcPr>
                    <a:solidFill>
                      <a:schemeClr val="accent5">
                        <a:lumMod val="40000"/>
                        <a:lumOff val="60000"/>
                      </a:schemeClr>
                    </a:solidFill>
                  </a:tcPr>
                </a:tc>
                <a:tc>
                  <a:txBody>
                    <a:bodyPr/>
                    <a:lstStyle/>
                    <a:p>
                      <a:pPr marL="0" algn="l" defTabSz="914400" rtl="0" eaLnBrk="1" latinLnBrk="0" hangingPunct="1"/>
                      <a:r>
                        <a:rPr lang="en-US" sz="1200" kern="1200" dirty="0">
                          <a:ln>
                            <a:solidFill>
                              <a:sysClr val="windowText" lastClr="000000"/>
                            </a:solidFill>
                          </a:ln>
                          <a:solidFill>
                            <a:sysClr val="windowText" lastClr="000000"/>
                          </a:solidFill>
                          <a:latin typeface="+mn-lt"/>
                          <a:ea typeface="+mn-ea"/>
                          <a:cs typeface="+mn-cs"/>
                        </a:rPr>
                        <a:t>JAN</a:t>
                      </a:r>
                    </a:p>
                  </a:txBody>
                  <a:tcPr>
                    <a:solidFill>
                      <a:schemeClr val="accent2">
                        <a:lumMod val="20000"/>
                        <a:lumOff val="80000"/>
                      </a:schemeClr>
                    </a:solidFill>
                  </a:tcPr>
                </a:tc>
                <a:tc>
                  <a:txBody>
                    <a:bodyPr/>
                    <a:lstStyle/>
                    <a:p>
                      <a:endParaRPr lang="en-US" sz="1200"/>
                    </a:p>
                  </a:txBody>
                  <a:tcPr>
                    <a:solidFill>
                      <a:schemeClr val="accent2">
                        <a:lumMod val="20000"/>
                        <a:lumOff val="80000"/>
                      </a:schemeClr>
                    </a:solidFill>
                  </a:tcPr>
                </a:tc>
                <a:tc>
                  <a:txBody>
                    <a:bodyPr/>
                    <a:lstStyle/>
                    <a:p>
                      <a:endParaRPr lang="en-US" sz="1200"/>
                    </a:p>
                  </a:txBody>
                  <a:tcPr>
                    <a:solidFill>
                      <a:schemeClr val="accent2">
                        <a:lumMod val="20000"/>
                        <a:lumOff val="80000"/>
                      </a:schemeClr>
                    </a:solidFill>
                  </a:tcPr>
                </a:tc>
                <a:tc>
                  <a:txBody>
                    <a:bodyPr/>
                    <a:lstStyle/>
                    <a:p>
                      <a:endParaRPr lang="en-US" sz="1200" dirty="0"/>
                    </a:p>
                  </a:txBody>
                  <a:tcPr>
                    <a:solidFill>
                      <a:schemeClr val="accent2">
                        <a:lumMod val="20000"/>
                        <a:lumOff val="80000"/>
                      </a:schemeClr>
                    </a:solidFill>
                  </a:tcPr>
                </a:tc>
                <a:tc>
                  <a:txBody>
                    <a:bodyPr/>
                    <a:lstStyle/>
                    <a:p>
                      <a:pPr marL="0" algn="l" defTabSz="914400" rtl="0" eaLnBrk="1" latinLnBrk="0" hangingPunct="1"/>
                      <a:r>
                        <a:rPr lang="en-US" sz="1200" kern="1200" dirty="0">
                          <a:ln>
                            <a:solidFill>
                              <a:sysClr val="windowText" lastClr="000000"/>
                            </a:solidFill>
                          </a:ln>
                          <a:solidFill>
                            <a:sysClr val="windowText" lastClr="000000"/>
                          </a:solidFill>
                          <a:latin typeface="+mn-lt"/>
                          <a:ea typeface="+mn-ea"/>
                          <a:cs typeface="+mn-cs"/>
                        </a:rPr>
                        <a:t>JAN</a:t>
                      </a:r>
                    </a:p>
                  </a:txBody>
                  <a:tcPr>
                    <a:solidFill>
                      <a:schemeClr val="accent1">
                        <a:lumMod val="20000"/>
                        <a:lumOff val="80000"/>
                      </a:schemeClr>
                    </a:solidFill>
                  </a:tcPr>
                </a:tc>
                <a:tc>
                  <a:txBody>
                    <a:bodyPr/>
                    <a:lstStyle/>
                    <a:p>
                      <a:endParaRPr lang="en-US" sz="1200"/>
                    </a:p>
                  </a:txBody>
                  <a:tcPr>
                    <a:solidFill>
                      <a:schemeClr val="accent1">
                        <a:lumMod val="20000"/>
                        <a:lumOff val="80000"/>
                      </a:schemeClr>
                    </a:solidFill>
                  </a:tcPr>
                </a:tc>
                <a:tc>
                  <a:txBody>
                    <a:bodyPr/>
                    <a:lstStyle/>
                    <a:p>
                      <a:endParaRPr lang="en-US" sz="1200"/>
                    </a:p>
                  </a:txBody>
                  <a:tcPr>
                    <a:solidFill>
                      <a:schemeClr val="accent1">
                        <a:lumMod val="20000"/>
                        <a:lumOff val="80000"/>
                      </a:schemeClr>
                    </a:solidFill>
                  </a:tcPr>
                </a:tc>
                <a:tc>
                  <a:txBody>
                    <a:bodyPr/>
                    <a:lstStyle/>
                    <a:p>
                      <a:endParaRPr lang="en-US" sz="1200" dirty="0"/>
                    </a:p>
                  </a:txBody>
                  <a:tcPr>
                    <a:solidFill>
                      <a:schemeClr val="accent1">
                        <a:lumMod val="20000"/>
                        <a:lumOff val="80000"/>
                      </a:schemeClr>
                    </a:solidFill>
                  </a:tcPr>
                </a:tc>
                <a:tc>
                  <a:txBody>
                    <a:bodyPr/>
                    <a:lstStyle/>
                    <a:p>
                      <a:r>
                        <a:rPr lang="en-US" sz="1200" dirty="0">
                          <a:ln>
                            <a:solidFill>
                              <a:sysClr val="windowText" lastClr="000000"/>
                            </a:solidFill>
                          </a:ln>
                          <a:solidFill>
                            <a:sysClr val="windowText" lastClr="000000"/>
                          </a:solidFill>
                        </a:rPr>
                        <a:t>JAN</a:t>
                      </a:r>
                    </a:p>
                  </a:txBody>
                  <a:tcPr>
                    <a:solidFill>
                      <a:schemeClr val="accent3">
                        <a:lumMod val="20000"/>
                        <a:lumOff val="80000"/>
                      </a:schemeClr>
                    </a:solidFill>
                  </a:tcPr>
                </a:tc>
                <a:tc>
                  <a:txBody>
                    <a:bodyPr/>
                    <a:lstStyle/>
                    <a:p>
                      <a:endParaRPr lang="en-US" sz="1200">
                        <a:ln>
                          <a:solidFill>
                            <a:sysClr val="windowText" lastClr="000000"/>
                          </a:solidFill>
                        </a:ln>
                        <a:solidFill>
                          <a:sysClr val="windowText" lastClr="000000"/>
                        </a:solidFill>
                      </a:endParaRPr>
                    </a:p>
                  </a:txBody>
                  <a:tcPr>
                    <a:solidFill>
                      <a:schemeClr val="accent3">
                        <a:lumMod val="20000"/>
                        <a:lumOff val="80000"/>
                      </a:schemeClr>
                    </a:solidFill>
                  </a:tcPr>
                </a:tc>
                <a:tc>
                  <a:txBody>
                    <a:bodyPr/>
                    <a:lstStyle/>
                    <a:p>
                      <a:r>
                        <a:rPr lang="en-US" sz="1200" dirty="0">
                          <a:ln>
                            <a:solidFill>
                              <a:sysClr val="windowText" lastClr="000000"/>
                            </a:solidFill>
                          </a:ln>
                          <a:solidFill>
                            <a:sysClr val="windowText" lastClr="000000"/>
                          </a:solidFill>
                        </a:rPr>
                        <a:t>OCT</a:t>
                      </a:r>
                    </a:p>
                  </a:txBody>
                  <a:tcPr>
                    <a:solidFill>
                      <a:schemeClr val="accent3">
                        <a:lumMod val="20000"/>
                        <a:lumOff val="80000"/>
                      </a:schemeClr>
                    </a:solidFill>
                  </a:tcPr>
                </a:tc>
                <a:extLst>
                  <a:ext uri="{0D108BD9-81ED-4DB2-BD59-A6C34878D82A}">
                    <a16:rowId xmlns:a16="http://schemas.microsoft.com/office/drawing/2014/main" val="4026636436"/>
                  </a:ext>
                </a:extLst>
              </a:tr>
              <a:tr h="370840">
                <a:tc>
                  <a:txBody>
                    <a:bodyPr/>
                    <a:lstStyle/>
                    <a:p>
                      <a:pPr marL="0" algn="l" defTabSz="914400" rtl="0" eaLnBrk="1" latinLnBrk="0" hangingPunct="1"/>
                      <a:r>
                        <a:rPr lang="en-US" sz="1200" kern="1200" dirty="0">
                          <a:ln>
                            <a:solidFill>
                              <a:sysClr val="windowText" lastClr="000000"/>
                            </a:solidFill>
                          </a:ln>
                          <a:solidFill>
                            <a:sysClr val="windowText" lastClr="000000"/>
                          </a:solidFill>
                          <a:latin typeface="+mn-lt"/>
                          <a:ea typeface="+mn-ea"/>
                          <a:cs typeface="+mn-cs"/>
                        </a:rPr>
                        <a:t>2018</a:t>
                      </a:r>
                    </a:p>
                  </a:txBody>
                  <a:tcPr>
                    <a:solidFill>
                      <a:schemeClr val="accent5">
                        <a:lumMod val="40000"/>
                        <a:lumOff val="60000"/>
                      </a:schemeClr>
                    </a:solidFill>
                  </a:tcPr>
                </a:tc>
                <a:tc>
                  <a:txBody>
                    <a:bodyPr/>
                    <a:lstStyle/>
                    <a:p>
                      <a:endParaRPr lang="en-US" sz="1200" dirty="0"/>
                    </a:p>
                  </a:txBody>
                  <a:tcPr>
                    <a:solidFill>
                      <a:schemeClr val="accent5">
                        <a:lumMod val="40000"/>
                        <a:lumOff val="60000"/>
                      </a:schemeClr>
                    </a:solidFill>
                  </a:tcPr>
                </a:tc>
                <a:tc>
                  <a:txBody>
                    <a:bodyPr/>
                    <a:lstStyle/>
                    <a:p>
                      <a:endParaRPr lang="en-US" sz="1200" dirty="0"/>
                    </a:p>
                  </a:txBody>
                  <a:tcPr>
                    <a:solidFill>
                      <a:schemeClr val="accent5">
                        <a:lumMod val="40000"/>
                        <a:lumOff val="60000"/>
                      </a:schemeClr>
                    </a:solidFill>
                  </a:tcPr>
                </a:tc>
                <a:tc>
                  <a:txBody>
                    <a:bodyPr/>
                    <a:lstStyle/>
                    <a:p>
                      <a:endParaRPr lang="en-US" sz="1200" dirty="0"/>
                    </a:p>
                  </a:txBody>
                  <a:tcPr>
                    <a:solidFill>
                      <a:schemeClr val="accent5">
                        <a:lumMod val="40000"/>
                        <a:lumOff val="60000"/>
                      </a:schemeClr>
                    </a:solidFill>
                  </a:tcPr>
                </a:tc>
                <a:tc>
                  <a:txBody>
                    <a:bodyPr/>
                    <a:lstStyle/>
                    <a:p>
                      <a:pPr marL="0" algn="l" defTabSz="914400" rtl="0" eaLnBrk="1" latinLnBrk="0" hangingPunct="1"/>
                      <a:r>
                        <a:rPr lang="en-US" sz="1200" kern="1200" dirty="0">
                          <a:ln>
                            <a:solidFill>
                              <a:sysClr val="windowText" lastClr="000000"/>
                            </a:solidFill>
                          </a:ln>
                          <a:solidFill>
                            <a:sysClr val="windowText" lastClr="000000"/>
                          </a:solidFill>
                          <a:latin typeface="+mn-lt"/>
                          <a:ea typeface="+mn-ea"/>
                          <a:cs typeface="+mn-cs"/>
                        </a:rPr>
                        <a:t>2019</a:t>
                      </a:r>
                    </a:p>
                  </a:txBody>
                  <a:tcPr>
                    <a:solidFill>
                      <a:schemeClr val="accent2">
                        <a:lumMod val="20000"/>
                        <a:lumOff val="80000"/>
                      </a:schemeClr>
                    </a:solidFill>
                  </a:tcPr>
                </a:tc>
                <a:tc>
                  <a:txBody>
                    <a:bodyPr/>
                    <a:lstStyle/>
                    <a:p>
                      <a:endParaRPr lang="en-US" sz="1200"/>
                    </a:p>
                  </a:txBody>
                  <a:tcPr>
                    <a:solidFill>
                      <a:schemeClr val="accent2">
                        <a:lumMod val="20000"/>
                        <a:lumOff val="80000"/>
                      </a:schemeClr>
                    </a:solidFill>
                  </a:tcPr>
                </a:tc>
                <a:tc>
                  <a:txBody>
                    <a:bodyPr/>
                    <a:lstStyle/>
                    <a:p>
                      <a:endParaRPr lang="en-US" sz="1200"/>
                    </a:p>
                  </a:txBody>
                  <a:tcPr>
                    <a:solidFill>
                      <a:schemeClr val="accent2">
                        <a:lumMod val="20000"/>
                        <a:lumOff val="80000"/>
                      </a:schemeClr>
                    </a:solidFill>
                  </a:tcPr>
                </a:tc>
                <a:tc>
                  <a:txBody>
                    <a:bodyPr/>
                    <a:lstStyle/>
                    <a:p>
                      <a:endParaRPr lang="en-US" sz="1200" dirty="0"/>
                    </a:p>
                  </a:txBody>
                  <a:tcPr>
                    <a:solidFill>
                      <a:schemeClr val="accent2">
                        <a:lumMod val="20000"/>
                        <a:lumOff val="80000"/>
                      </a:schemeClr>
                    </a:solidFill>
                  </a:tcPr>
                </a:tc>
                <a:tc>
                  <a:txBody>
                    <a:bodyPr/>
                    <a:lstStyle/>
                    <a:p>
                      <a:pPr marL="0" algn="l" defTabSz="914400" rtl="0" eaLnBrk="1" latinLnBrk="0" hangingPunct="1"/>
                      <a:r>
                        <a:rPr lang="en-US" sz="1200" kern="1200" dirty="0">
                          <a:ln>
                            <a:solidFill>
                              <a:sysClr val="windowText" lastClr="000000"/>
                            </a:solidFill>
                          </a:ln>
                          <a:solidFill>
                            <a:sysClr val="windowText" lastClr="000000"/>
                          </a:solidFill>
                          <a:latin typeface="+mn-lt"/>
                          <a:ea typeface="+mn-ea"/>
                          <a:cs typeface="+mn-cs"/>
                        </a:rPr>
                        <a:t>2020</a:t>
                      </a:r>
                    </a:p>
                  </a:txBody>
                  <a:tcPr>
                    <a:solidFill>
                      <a:schemeClr val="accent1">
                        <a:lumMod val="20000"/>
                        <a:lumOff val="80000"/>
                      </a:schemeClr>
                    </a:solidFill>
                  </a:tcPr>
                </a:tc>
                <a:tc>
                  <a:txBody>
                    <a:bodyPr/>
                    <a:lstStyle/>
                    <a:p>
                      <a:endParaRPr lang="en-US" sz="1200"/>
                    </a:p>
                  </a:txBody>
                  <a:tcPr>
                    <a:solidFill>
                      <a:schemeClr val="accent1">
                        <a:lumMod val="20000"/>
                        <a:lumOff val="80000"/>
                      </a:schemeClr>
                    </a:solidFill>
                  </a:tcPr>
                </a:tc>
                <a:tc>
                  <a:txBody>
                    <a:bodyPr/>
                    <a:lstStyle/>
                    <a:p>
                      <a:endParaRPr lang="en-US" sz="1200" dirty="0"/>
                    </a:p>
                  </a:txBody>
                  <a:tcPr>
                    <a:solidFill>
                      <a:schemeClr val="accent1">
                        <a:lumMod val="20000"/>
                        <a:lumOff val="80000"/>
                      </a:schemeClr>
                    </a:solidFill>
                  </a:tcPr>
                </a:tc>
                <a:tc>
                  <a:txBody>
                    <a:bodyPr/>
                    <a:lstStyle/>
                    <a:p>
                      <a:endParaRPr lang="en-US" sz="1200" dirty="0"/>
                    </a:p>
                  </a:txBody>
                  <a:tcPr>
                    <a:solidFill>
                      <a:schemeClr val="accent1">
                        <a:lumMod val="20000"/>
                        <a:lumOff val="80000"/>
                      </a:schemeClr>
                    </a:solidFill>
                  </a:tcPr>
                </a:tc>
                <a:tc>
                  <a:txBody>
                    <a:bodyPr/>
                    <a:lstStyle/>
                    <a:p>
                      <a:r>
                        <a:rPr lang="en-US" sz="1200" dirty="0">
                          <a:ln>
                            <a:solidFill>
                              <a:sysClr val="windowText" lastClr="000000"/>
                            </a:solidFill>
                          </a:ln>
                          <a:solidFill>
                            <a:sysClr val="windowText" lastClr="000000"/>
                          </a:solidFill>
                        </a:rPr>
                        <a:t>2021</a:t>
                      </a:r>
                    </a:p>
                  </a:txBody>
                  <a:tcPr>
                    <a:solidFill>
                      <a:schemeClr val="accent3">
                        <a:lumMod val="20000"/>
                        <a:lumOff val="80000"/>
                      </a:schemeClr>
                    </a:solidFill>
                  </a:tcPr>
                </a:tc>
                <a:tc>
                  <a:txBody>
                    <a:bodyPr/>
                    <a:lstStyle/>
                    <a:p>
                      <a:endParaRPr lang="en-US" sz="1200" dirty="0">
                        <a:ln>
                          <a:solidFill>
                            <a:sysClr val="windowText" lastClr="000000"/>
                          </a:solidFill>
                        </a:ln>
                        <a:solidFill>
                          <a:sysClr val="windowText" lastClr="000000"/>
                        </a:solidFill>
                      </a:endParaRPr>
                    </a:p>
                  </a:txBody>
                  <a:tcPr>
                    <a:solidFill>
                      <a:schemeClr val="accent3">
                        <a:lumMod val="20000"/>
                        <a:lumOff val="80000"/>
                      </a:schemeClr>
                    </a:solidFill>
                  </a:tcPr>
                </a:tc>
                <a:tc>
                  <a:txBody>
                    <a:bodyPr/>
                    <a:lstStyle/>
                    <a:p>
                      <a:r>
                        <a:rPr lang="en-US" sz="1200" dirty="0">
                          <a:ln>
                            <a:solidFill>
                              <a:sysClr val="windowText" lastClr="000000"/>
                            </a:solidFill>
                          </a:ln>
                          <a:solidFill>
                            <a:sysClr val="windowText" lastClr="000000"/>
                          </a:solidFill>
                        </a:rPr>
                        <a:t>2021</a:t>
                      </a:r>
                    </a:p>
                  </a:txBody>
                  <a:tcPr>
                    <a:solidFill>
                      <a:schemeClr val="accent3">
                        <a:lumMod val="20000"/>
                        <a:lumOff val="80000"/>
                      </a:schemeClr>
                    </a:solidFill>
                  </a:tcPr>
                </a:tc>
                <a:extLst>
                  <a:ext uri="{0D108BD9-81ED-4DB2-BD59-A6C34878D82A}">
                    <a16:rowId xmlns:a16="http://schemas.microsoft.com/office/drawing/2014/main" val="1214471583"/>
                  </a:ext>
                </a:extLst>
              </a:tr>
            </a:tbl>
          </a:graphicData>
        </a:graphic>
      </p:graphicFrame>
      <p:sp>
        <p:nvSpPr>
          <p:cNvPr id="29" name="Arrow: Left-Right 28">
            <a:extLst>
              <a:ext uri="{FF2B5EF4-FFF2-40B4-BE49-F238E27FC236}">
                <a16:creationId xmlns:a16="http://schemas.microsoft.com/office/drawing/2014/main" id="{FC872B23-03F6-C80B-EE4E-BF34BF1FD2F6}"/>
              </a:ext>
            </a:extLst>
          </p:cNvPr>
          <p:cNvSpPr/>
          <p:nvPr/>
        </p:nvSpPr>
        <p:spPr>
          <a:xfrm>
            <a:off x="6369626" y="6151666"/>
            <a:ext cx="3548823" cy="18343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
            <a:extLst>
              <a:ext uri="{FF2B5EF4-FFF2-40B4-BE49-F238E27FC236}">
                <a16:creationId xmlns:a16="http://schemas.microsoft.com/office/drawing/2014/main" id="{DD7C14EE-2599-099B-CA74-9816E1EBC499}"/>
              </a:ext>
            </a:extLst>
          </p:cNvPr>
          <p:cNvSpPr>
            <a:spLocks noChangeArrowheads="1"/>
          </p:cNvSpPr>
          <p:nvPr/>
        </p:nvSpPr>
        <p:spPr bwMode="auto">
          <a:xfrm>
            <a:off x="7219456" y="6311174"/>
            <a:ext cx="16264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solidFill>
                  <a:srgbClr val="C00000"/>
                </a:solidFill>
                <a:latin typeface="Arial Black" panose="020B0A04020102020204" pitchFamily="34" charset="0"/>
              </a:rPr>
              <a:t>Covid 19</a:t>
            </a:r>
          </a:p>
        </p:txBody>
      </p:sp>
      <p:sp>
        <p:nvSpPr>
          <p:cNvPr id="31" name="Rectangle 3">
            <a:extLst>
              <a:ext uri="{FF2B5EF4-FFF2-40B4-BE49-F238E27FC236}">
                <a16:creationId xmlns:a16="http://schemas.microsoft.com/office/drawing/2014/main" id="{5EAF4B0D-8293-77B0-99D6-5EA310853305}"/>
              </a:ext>
            </a:extLst>
          </p:cNvPr>
          <p:cNvSpPr>
            <a:spLocks noChangeArrowheads="1"/>
          </p:cNvSpPr>
          <p:nvPr/>
        </p:nvSpPr>
        <p:spPr bwMode="auto">
          <a:xfrm>
            <a:off x="861646" y="4876516"/>
            <a:ext cx="13003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en-US" sz="2000" b="1" dirty="0">
                <a:solidFill>
                  <a:srgbClr val="FF0000"/>
                </a:solidFill>
                <a:latin typeface="+mj-lt"/>
                <a:ea typeface="+mj-ea"/>
                <a:cs typeface="+mj-cs"/>
              </a:rPr>
              <a:t>~85 days</a:t>
            </a:r>
          </a:p>
        </p:txBody>
      </p:sp>
      <p:cxnSp>
        <p:nvCxnSpPr>
          <p:cNvPr id="33" name="Connector: Curved 32">
            <a:extLst>
              <a:ext uri="{FF2B5EF4-FFF2-40B4-BE49-F238E27FC236}">
                <a16:creationId xmlns:a16="http://schemas.microsoft.com/office/drawing/2014/main" id="{E353EFD0-379B-344F-2BD7-EF54CD74EB09}"/>
              </a:ext>
            </a:extLst>
          </p:cNvPr>
          <p:cNvCxnSpPr>
            <a:endCxn id="31" idx="3"/>
          </p:cNvCxnSpPr>
          <p:nvPr/>
        </p:nvCxnSpPr>
        <p:spPr>
          <a:xfrm rot="10800000" flipV="1">
            <a:off x="2162003" y="4530437"/>
            <a:ext cx="713609" cy="5461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97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213559D-670C-159A-5D21-34A5871FE413}"/>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305E792-CFDC-E434-4465-595BE7A5732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E44FCD8B-5188-0A4F-FC85-03E4005CF2A3}"/>
              </a:ext>
            </a:extLst>
          </p:cNvPr>
          <p:cNvSpPr>
            <a:spLocks noChangeArrowheads="1"/>
          </p:cNvSpPr>
          <p:nvPr/>
        </p:nvSpPr>
        <p:spPr bwMode="auto">
          <a:xfrm>
            <a:off x="1889380" y="875445"/>
            <a:ext cx="27863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altLang="en-US" sz="2000" b="1" dirty="0">
                <a:solidFill>
                  <a:srgbClr val="FF0000"/>
                </a:solidFill>
                <a:latin typeface="+mj-lt"/>
                <a:ea typeface="+mj-ea"/>
                <a:cs typeface="+mj-cs"/>
              </a:rPr>
              <a:t>Number of interviews</a:t>
            </a:r>
          </a:p>
        </p:txBody>
      </p:sp>
      <p:sp>
        <p:nvSpPr>
          <p:cNvPr id="9" name="Title 1">
            <a:extLst>
              <a:ext uri="{FF2B5EF4-FFF2-40B4-BE49-F238E27FC236}">
                <a16:creationId xmlns:a16="http://schemas.microsoft.com/office/drawing/2014/main" id="{350EB5DB-E644-CC6F-CFCD-8026563FF2D8}"/>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pic>
        <p:nvPicPr>
          <p:cNvPr id="3" name="Picture 2">
            <a:extLst>
              <a:ext uri="{FF2B5EF4-FFF2-40B4-BE49-F238E27FC236}">
                <a16:creationId xmlns:a16="http://schemas.microsoft.com/office/drawing/2014/main" id="{3C0F2739-6BB3-A430-B7AA-65B8DAB4263C}"/>
              </a:ext>
            </a:extLst>
          </p:cNvPr>
          <p:cNvPicPr>
            <a:picLocks noChangeAspect="1"/>
          </p:cNvPicPr>
          <p:nvPr/>
        </p:nvPicPr>
        <p:blipFill rotWithShape="1">
          <a:blip r:embed="rId2"/>
          <a:srcRect l="23333" t="41975" r="38473" b="7624"/>
          <a:stretch/>
        </p:blipFill>
        <p:spPr>
          <a:xfrm>
            <a:off x="1439333" y="1700782"/>
            <a:ext cx="4656667" cy="3456436"/>
          </a:xfrm>
          <a:prstGeom prst="rect">
            <a:avLst/>
          </a:prstGeom>
        </p:spPr>
      </p:pic>
      <p:pic>
        <p:nvPicPr>
          <p:cNvPr id="8" name="Picture 7">
            <a:extLst>
              <a:ext uri="{FF2B5EF4-FFF2-40B4-BE49-F238E27FC236}">
                <a16:creationId xmlns:a16="http://schemas.microsoft.com/office/drawing/2014/main" id="{6E7112F9-B250-FBA2-C349-57D239FF039D}"/>
              </a:ext>
            </a:extLst>
          </p:cNvPr>
          <p:cNvPicPr>
            <a:picLocks noChangeAspect="1"/>
          </p:cNvPicPr>
          <p:nvPr/>
        </p:nvPicPr>
        <p:blipFill rotWithShape="1">
          <a:blip r:embed="rId3"/>
          <a:srcRect l="54861" t="35217" r="11805" b="7624"/>
          <a:stretch/>
        </p:blipFill>
        <p:spPr>
          <a:xfrm>
            <a:off x="6688666" y="1469048"/>
            <a:ext cx="4064001" cy="3919904"/>
          </a:xfrm>
          <a:prstGeom prst="rect">
            <a:avLst/>
          </a:prstGeom>
        </p:spPr>
      </p:pic>
      <p:cxnSp>
        <p:nvCxnSpPr>
          <p:cNvPr id="12" name="Straight Arrow Connector 11">
            <a:extLst>
              <a:ext uri="{FF2B5EF4-FFF2-40B4-BE49-F238E27FC236}">
                <a16:creationId xmlns:a16="http://schemas.microsoft.com/office/drawing/2014/main" id="{25F7DF97-CCB2-230F-1607-AE3C52F8E1A0}"/>
              </a:ext>
            </a:extLst>
          </p:cNvPr>
          <p:cNvCxnSpPr/>
          <p:nvPr/>
        </p:nvCxnSpPr>
        <p:spPr>
          <a:xfrm>
            <a:off x="2593731" y="3050931"/>
            <a:ext cx="0" cy="16793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5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213559D-670C-159A-5D21-34A5871FE413}"/>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305E792-CFDC-E434-4465-595BE7A5732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E44FCD8B-5188-0A4F-FC85-03E4005CF2A3}"/>
              </a:ext>
            </a:extLst>
          </p:cNvPr>
          <p:cNvSpPr>
            <a:spLocks noChangeArrowheads="1"/>
          </p:cNvSpPr>
          <p:nvPr/>
        </p:nvSpPr>
        <p:spPr bwMode="auto">
          <a:xfrm>
            <a:off x="1739911" y="747337"/>
            <a:ext cx="30957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en-US" sz="2000" b="1" dirty="0">
                <a:solidFill>
                  <a:srgbClr val="FF0000"/>
                </a:solidFill>
                <a:latin typeface="+mj-lt"/>
                <a:ea typeface="+mj-ea"/>
                <a:cs typeface="+mj-cs"/>
              </a:rPr>
              <a:t>Number of applications</a:t>
            </a:r>
          </a:p>
        </p:txBody>
      </p:sp>
      <p:sp>
        <p:nvSpPr>
          <p:cNvPr id="9" name="Title 1">
            <a:extLst>
              <a:ext uri="{FF2B5EF4-FFF2-40B4-BE49-F238E27FC236}">
                <a16:creationId xmlns:a16="http://schemas.microsoft.com/office/drawing/2014/main" id="{350EB5DB-E644-CC6F-CFCD-8026563FF2D8}"/>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pic>
        <p:nvPicPr>
          <p:cNvPr id="5" name="Picture 4">
            <a:extLst>
              <a:ext uri="{FF2B5EF4-FFF2-40B4-BE49-F238E27FC236}">
                <a16:creationId xmlns:a16="http://schemas.microsoft.com/office/drawing/2014/main" id="{1F3384D4-E32A-C197-0966-30275F4FDDB9}"/>
              </a:ext>
            </a:extLst>
          </p:cNvPr>
          <p:cNvPicPr>
            <a:picLocks noChangeAspect="1"/>
          </p:cNvPicPr>
          <p:nvPr/>
        </p:nvPicPr>
        <p:blipFill rotWithShape="1">
          <a:blip r:embed="rId2"/>
          <a:srcRect l="23333" t="44212" r="37840" b="7624"/>
          <a:stretch/>
        </p:blipFill>
        <p:spPr>
          <a:xfrm>
            <a:off x="663499" y="1659467"/>
            <a:ext cx="5775713" cy="4030132"/>
          </a:xfrm>
          <a:prstGeom prst="rect">
            <a:avLst/>
          </a:prstGeom>
        </p:spPr>
      </p:pic>
      <p:pic>
        <p:nvPicPr>
          <p:cNvPr id="12" name="Picture 11">
            <a:extLst>
              <a:ext uri="{FF2B5EF4-FFF2-40B4-BE49-F238E27FC236}">
                <a16:creationId xmlns:a16="http://schemas.microsoft.com/office/drawing/2014/main" id="{3A2B8A68-C06B-C4A3-3588-DC856AF0592A}"/>
              </a:ext>
            </a:extLst>
          </p:cNvPr>
          <p:cNvPicPr>
            <a:picLocks noChangeAspect="1"/>
          </p:cNvPicPr>
          <p:nvPr/>
        </p:nvPicPr>
        <p:blipFill rotWithShape="1">
          <a:blip r:embed="rId3"/>
          <a:srcRect l="24027" t="38427" r="38333" b="10449"/>
          <a:stretch/>
        </p:blipFill>
        <p:spPr>
          <a:xfrm>
            <a:off x="7041884" y="3894096"/>
            <a:ext cx="3421761" cy="2614349"/>
          </a:xfrm>
          <a:prstGeom prst="rect">
            <a:avLst/>
          </a:prstGeom>
        </p:spPr>
      </p:pic>
      <p:pic>
        <p:nvPicPr>
          <p:cNvPr id="14" name="Picture 13">
            <a:extLst>
              <a:ext uri="{FF2B5EF4-FFF2-40B4-BE49-F238E27FC236}">
                <a16:creationId xmlns:a16="http://schemas.microsoft.com/office/drawing/2014/main" id="{D973F0C4-FAE5-63B8-C471-D5F6A7EFC37C}"/>
              </a:ext>
            </a:extLst>
          </p:cNvPr>
          <p:cNvPicPr>
            <a:picLocks noChangeAspect="1"/>
          </p:cNvPicPr>
          <p:nvPr/>
        </p:nvPicPr>
        <p:blipFill rotWithShape="1">
          <a:blip r:embed="rId4"/>
          <a:srcRect l="23056" t="38830" r="37639" b="10046"/>
          <a:stretch/>
        </p:blipFill>
        <p:spPr>
          <a:xfrm>
            <a:off x="6915883" y="735520"/>
            <a:ext cx="3673764" cy="2687867"/>
          </a:xfrm>
          <a:prstGeom prst="rect">
            <a:avLst/>
          </a:prstGeom>
        </p:spPr>
      </p:pic>
      <p:cxnSp>
        <p:nvCxnSpPr>
          <p:cNvPr id="15" name="Straight Arrow Connector 14">
            <a:extLst>
              <a:ext uri="{FF2B5EF4-FFF2-40B4-BE49-F238E27FC236}">
                <a16:creationId xmlns:a16="http://schemas.microsoft.com/office/drawing/2014/main" id="{683A3935-58F3-2A25-D489-A62F1E43EE63}"/>
              </a:ext>
            </a:extLst>
          </p:cNvPr>
          <p:cNvCxnSpPr>
            <a:cxnSpLocks/>
          </p:cNvCxnSpPr>
          <p:nvPr/>
        </p:nvCxnSpPr>
        <p:spPr>
          <a:xfrm flipH="1">
            <a:off x="1444336" y="4530435"/>
            <a:ext cx="2427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C54514C-69FC-3F22-6726-3C4BEE619FDE}"/>
              </a:ext>
            </a:extLst>
          </p:cNvPr>
          <p:cNvSpPr/>
          <p:nvPr/>
        </p:nvSpPr>
        <p:spPr>
          <a:xfrm>
            <a:off x="975946" y="4369779"/>
            <a:ext cx="468390" cy="46599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F6A090F-2329-3940-E929-B14B90A5F02A}"/>
              </a:ext>
            </a:extLst>
          </p:cNvPr>
          <p:cNvCxnSpPr/>
          <p:nvPr/>
        </p:nvCxnSpPr>
        <p:spPr>
          <a:xfrm>
            <a:off x="8950569" y="3470619"/>
            <a:ext cx="0" cy="407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205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00D8334-693B-9AAB-42A2-0A718356120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C3BC2A55-34BD-6AFE-FD38-1DC09D9D3F38}"/>
              </a:ext>
            </a:extLst>
          </p:cNvPr>
          <p:cNvSpPr txBox="1">
            <a:spLocks/>
          </p:cNvSpPr>
          <p:nvPr/>
        </p:nvSpPr>
        <p:spPr>
          <a:xfrm>
            <a:off x="351798" y="66027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tx1">
                    <a:lumMod val="75000"/>
                    <a:lumOff val="25000"/>
                  </a:schemeClr>
                </a:solidFill>
              </a:rPr>
              <a:t>Ballenced</a:t>
            </a:r>
            <a:r>
              <a:rPr lang="en-US" sz="2800" b="1" dirty="0">
                <a:solidFill>
                  <a:schemeClr val="tx1">
                    <a:lumMod val="75000"/>
                    <a:lumOff val="25000"/>
                  </a:schemeClr>
                </a:solidFill>
              </a:rPr>
              <a:t> and prepared data</a:t>
            </a:r>
            <a:endParaRPr lang="en-US" sz="2800" dirty="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FCB59D00-F6E1-9D3B-5891-4B21CD5D82C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B8A8D0-C171-5446-E214-203B782FA5E3}"/>
              </a:ext>
            </a:extLst>
          </p:cNvPr>
          <p:cNvSpPr txBox="1"/>
          <p:nvPr/>
        </p:nvSpPr>
        <p:spPr>
          <a:xfrm>
            <a:off x="6714857" y="4891973"/>
            <a:ext cx="4543231" cy="1477328"/>
          </a:xfrm>
          <a:prstGeom prst="rect">
            <a:avLst/>
          </a:prstGeom>
          <a:noFill/>
        </p:spPr>
        <p:txBody>
          <a:bodyPr wrap="none" rtlCol="0">
            <a:spAutoFit/>
          </a:bodyPr>
          <a:lstStyle/>
          <a:p>
            <a:r>
              <a:rPr lang="en-US" b="1" dirty="0"/>
              <a:t>Now we have a scaled and balanced dataset </a:t>
            </a:r>
          </a:p>
          <a:p>
            <a:r>
              <a:rPr lang="en-US" b="1" dirty="0">
                <a:solidFill>
                  <a:schemeClr val="accent1"/>
                </a:solidFill>
              </a:rPr>
              <a:t>Range Index = 1885</a:t>
            </a:r>
          </a:p>
          <a:p>
            <a:r>
              <a:rPr lang="en-US" b="1" dirty="0">
                <a:solidFill>
                  <a:schemeClr val="accent1"/>
                </a:solidFill>
              </a:rPr>
              <a:t>Columns = 67</a:t>
            </a:r>
          </a:p>
          <a:p>
            <a:endParaRPr lang="en-US" b="1" dirty="0">
              <a:solidFill>
                <a:schemeClr val="accent1"/>
              </a:solidFill>
            </a:endParaRPr>
          </a:p>
          <a:p>
            <a:r>
              <a:rPr lang="en-US" b="1" dirty="0">
                <a:solidFill>
                  <a:schemeClr val="accent4"/>
                </a:solidFill>
              </a:rPr>
              <a:t>Placed</a:t>
            </a:r>
            <a:r>
              <a:rPr lang="en-US" b="1" dirty="0"/>
              <a:t> or </a:t>
            </a:r>
            <a:r>
              <a:rPr lang="en-US" b="1" dirty="0">
                <a:solidFill>
                  <a:schemeClr val="accent5"/>
                </a:solidFill>
              </a:rPr>
              <a:t>not placed </a:t>
            </a:r>
            <a:r>
              <a:rPr lang="en-US" b="1" dirty="0"/>
              <a:t>are almost equal</a:t>
            </a:r>
          </a:p>
        </p:txBody>
      </p:sp>
      <p:pic>
        <p:nvPicPr>
          <p:cNvPr id="4" name="Picture 3">
            <a:extLst>
              <a:ext uri="{FF2B5EF4-FFF2-40B4-BE49-F238E27FC236}">
                <a16:creationId xmlns:a16="http://schemas.microsoft.com/office/drawing/2014/main" id="{C149B213-805C-AFF2-A855-685EE3447DB7}"/>
              </a:ext>
            </a:extLst>
          </p:cNvPr>
          <p:cNvPicPr>
            <a:picLocks noChangeAspect="1"/>
          </p:cNvPicPr>
          <p:nvPr/>
        </p:nvPicPr>
        <p:blipFill rotWithShape="1">
          <a:blip r:embed="rId2"/>
          <a:srcRect l="24028" t="25679" r="37222" b="23607"/>
          <a:stretch/>
        </p:blipFill>
        <p:spPr>
          <a:xfrm>
            <a:off x="878822" y="1341022"/>
            <a:ext cx="4689001" cy="3451904"/>
          </a:xfrm>
          <a:prstGeom prst="rect">
            <a:avLst/>
          </a:prstGeom>
        </p:spPr>
      </p:pic>
      <p:pic>
        <p:nvPicPr>
          <p:cNvPr id="11" name="Picture 10">
            <a:extLst>
              <a:ext uri="{FF2B5EF4-FFF2-40B4-BE49-F238E27FC236}">
                <a16:creationId xmlns:a16="http://schemas.microsoft.com/office/drawing/2014/main" id="{2695F980-0220-CDF1-DE58-29F796111705}"/>
              </a:ext>
            </a:extLst>
          </p:cNvPr>
          <p:cNvPicPr>
            <a:picLocks noChangeAspect="1"/>
          </p:cNvPicPr>
          <p:nvPr/>
        </p:nvPicPr>
        <p:blipFill rotWithShape="1">
          <a:blip r:embed="rId3"/>
          <a:srcRect l="23870" t="42308" r="38414" b="7624"/>
          <a:stretch/>
        </p:blipFill>
        <p:spPr>
          <a:xfrm>
            <a:off x="6400801" y="1458333"/>
            <a:ext cx="4598377" cy="3433640"/>
          </a:xfrm>
          <a:prstGeom prst="rect">
            <a:avLst/>
          </a:prstGeom>
        </p:spPr>
      </p:pic>
      <p:cxnSp>
        <p:nvCxnSpPr>
          <p:cNvPr id="12" name="Straight Arrow Connector 11">
            <a:extLst>
              <a:ext uri="{FF2B5EF4-FFF2-40B4-BE49-F238E27FC236}">
                <a16:creationId xmlns:a16="http://schemas.microsoft.com/office/drawing/2014/main" id="{3DDF23FE-FEDA-C591-CFF8-C0F98C98C5A3}"/>
              </a:ext>
            </a:extLst>
          </p:cNvPr>
          <p:cNvCxnSpPr>
            <a:cxnSpLocks/>
          </p:cNvCxnSpPr>
          <p:nvPr/>
        </p:nvCxnSpPr>
        <p:spPr>
          <a:xfrm>
            <a:off x="5761892" y="3022212"/>
            <a:ext cx="3341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F56E77-612A-0612-944E-C21250E029F3}"/>
              </a:ext>
            </a:extLst>
          </p:cNvPr>
          <p:cNvSpPr txBox="1"/>
          <p:nvPr/>
        </p:nvSpPr>
        <p:spPr>
          <a:xfrm>
            <a:off x="1290805" y="4987556"/>
            <a:ext cx="4186339" cy="369332"/>
          </a:xfrm>
          <a:prstGeom prst="rect">
            <a:avLst/>
          </a:prstGeom>
          <a:noFill/>
        </p:spPr>
        <p:txBody>
          <a:bodyPr wrap="none" rtlCol="0">
            <a:spAutoFit/>
          </a:bodyPr>
          <a:lstStyle/>
          <a:p>
            <a:r>
              <a:rPr lang="en-US" b="1" dirty="0"/>
              <a:t>Unbalanced dataset before </a:t>
            </a:r>
            <a:r>
              <a:rPr lang="en-US" b="1" dirty="0" err="1"/>
              <a:t>preproccesing</a:t>
            </a:r>
            <a:endParaRPr lang="en-US" b="1" dirty="0"/>
          </a:p>
        </p:txBody>
      </p:sp>
    </p:spTree>
    <p:extLst>
      <p:ext uri="{BB962C8B-B14F-4D97-AF65-F5344CB8AC3E}">
        <p14:creationId xmlns:p14="http://schemas.microsoft.com/office/powerpoint/2010/main" val="307640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A0D2235-498F-86E7-AD27-C176DC18688A}"/>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DBC26DA-79AA-231B-914A-0C2FA79B8237}"/>
              </a:ext>
            </a:extLst>
          </p:cNvPr>
          <p:cNvSpPr txBox="1">
            <a:spLocks/>
          </p:cNvSpPr>
          <p:nvPr/>
        </p:nvSpPr>
        <p:spPr>
          <a:xfrm>
            <a:off x="228600" y="328999"/>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Machine Learning</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3873D672-E387-F702-5CDA-88FEE0C68B85}"/>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476BAA-36B5-7F59-3E8C-56DA938AE065}"/>
              </a:ext>
            </a:extLst>
          </p:cNvPr>
          <p:cNvSpPr txBox="1"/>
          <p:nvPr/>
        </p:nvSpPr>
        <p:spPr>
          <a:xfrm>
            <a:off x="1111019" y="1057840"/>
            <a:ext cx="5950412" cy="1200329"/>
          </a:xfrm>
          <a:prstGeom prst="rect">
            <a:avLst/>
          </a:prstGeom>
          <a:noFill/>
        </p:spPr>
        <p:txBody>
          <a:bodyPr wrap="none" rtlCol="0">
            <a:spAutoFit/>
          </a:bodyPr>
          <a:lstStyle/>
          <a:p>
            <a:r>
              <a:rPr lang="en-US" b="1" dirty="0"/>
              <a:t>Now, it’s the time to answer the questions and test our data,</a:t>
            </a:r>
          </a:p>
          <a:p>
            <a:r>
              <a:rPr lang="en-US" b="1" dirty="0"/>
              <a:t>1) Does it can </a:t>
            </a:r>
            <a:r>
              <a:rPr lang="en-US" b="1" dirty="0">
                <a:solidFill>
                  <a:schemeClr val="accent5"/>
                </a:solidFill>
              </a:rPr>
              <a:t>predict</a:t>
            </a:r>
            <a:r>
              <a:rPr lang="en-US" b="1" dirty="0"/>
              <a:t> well or not?</a:t>
            </a:r>
          </a:p>
          <a:p>
            <a:r>
              <a:rPr lang="en-US" b="1" dirty="0"/>
              <a:t>2) Is it </a:t>
            </a:r>
            <a:r>
              <a:rPr lang="en-US" b="1" dirty="0">
                <a:solidFill>
                  <a:srgbClr val="92D050"/>
                </a:solidFill>
              </a:rPr>
              <a:t>acceptable </a:t>
            </a:r>
            <a:r>
              <a:rPr lang="en-US" b="1" dirty="0"/>
              <a:t>or not?</a:t>
            </a:r>
          </a:p>
          <a:p>
            <a:r>
              <a:rPr lang="en-US" b="1" dirty="0"/>
              <a:t>3) Which machine is </a:t>
            </a:r>
            <a:r>
              <a:rPr lang="en-US" b="1" dirty="0">
                <a:solidFill>
                  <a:schemeClr val="accent1"/>
                </a:solidFill>
              </a:rPr>
              <a:t>better</a:t>
            </a:r>
            <a:r>
              <a:rPr lang="en-US" b="1" dirty="0"/>
              <a:t> than others?</a:t>
            </a:r>
          </a:p>
        </p:txBody>
      </p:sp>
      <p:sp>
        <p:nvSpPr>
          <p:cNvPr id="8" name="TextBox 7">
            <a:extLst>
              <a:ext uri="{FF2B5EF4-FFF2-40B4-BE49-F238E27FC236}">
                <a16:creationId xmlns:a16="http://schemas.microsoft.com/office/drawing/2014/main" id="{12C7E577-A794-F9E4-DFE1-EAD5B39AD2EA}"/>
              </a:ext>
            </a:extLst>
          </p:cNvPr>
          <p:cNvSpPr txBox="1"/>
          <p:nvPr/>
        </p:nvSpPr>
        <p:spPr>
          <a:xfrm>
            <a:off x="1111019" y="2664921"/>
            <a:ext cx="7396448" cy="1200329"/>
          </a:xfrm>
          <a:prstGeom prst="rect">
            <a:avLst/>
          </a:prstGeom>
          <a:noFill/>
        </p:spPr>
        <p:txBody>
          <a:bodyPr wrap="none" rtlCol="0">
            <a:spAutoFit/>
          </a:bodyPr>
          <a:lstStyle/>
          <a:p>
            <a:r>
              <a:rPr lang="en-US" b="1" dirty="0"/>
              <a:t>Creating a predictive model for determining the success of an individual in </a:t>
            </a:r>
          </a:p>
          <a:p>
            <a:r>
              <a:rPr lang="en-US" b="1" dirty="0"/>
              <a:t>securing a job while participating in the </a:t>
            </a:r>
            <a:r>
              <a:rPr lang="en-US" b="1" dirty="0" err="1"/>
              <a:t>Pathrise</a:t>
            </a:r>
            <a:r>
              <a:rPr lang="en-US" b="1" dirty="0"/>
              <a:t> program.</a:t>
            </a:r>
          </a:p>
          <a:p>
            <a:r>
              <a:rPr lang="en-US" b="1" dirty="0"/>
              <a:t>We used </a:t>
            </a:r>
            <a:r>
              <a:rPr lang="en-US" b="1" dirty="0">
                <a:solidFill>
                  <a:schemeClr val="accent6"/>
                </a:solidFill>
              </a:rPr>
              <a:t>supervised classification machine learning</a:t>
            </a:r>
            <a:r>
              <a:rPr lang="en-US" b="1" dirty="0"/>
              <a:t>. </a:t>
            </a:r>
          </a:p>
          <a:p>
            <a:endParaRPr lang="en-US" b="1" dirty="0"/>
          </a:p>
        </p:txBody>
      </p:sp>
      <p:sp>
        <p:nvSpPr>
          <p:cNvPr id="9" name="TextBox 8">
            <a:extLst>
              <a:ext uri="{FF2B5EF4-FFF2-40B4-BE49-F238E27FC236}">
                <a16:creationId xmlns:a16="http://schemas.microsoft.com/office/drawing/2014/main" id="{82400C05-7810-E8A9-9FC1-6EE6AF7FAB39}"/>
              </a:ext>
            </a:extLst>
          </p:cNvPr>
          <p:cNvSpPr txBox="1"/>
          <p:nvPr/>
        </p:nvSpPr>
        <p:spPr>
          <a:xfrm>
            <a:off x="1704975" y="4676775"/>
            <a:ext cx="2945102" cy="523220"/>
          </a:xfrm>
          <a:prstGeom prst="rect">
            <a:avLst/>
          </a:prstGeom>
          <a:noFill/>
        </p:spPr>
        <p:txBody>
          <a:bodyPr wrap="none" rtlCol="0">
            <a:spAutoFit/>
          </a:bodyPr>
          <a:lstStyle/>
          <a:p>
            <a:r>
              <a:rPr lang="en-US" sz="2800" b="1" dirty="0">
                <a:solidFill>
                  <a:srgbClr val="00B0F0"/>
                </a:solidFill>
              </a:rPr>
              <a:t>What’s the results?</a:t>
            </a:r>
          </a:p>
        </p:txBody>
      </p:sp>
      <p:sp>
        <p:nvSpPr>
          <p:cNvPr id="10" name="TextBox 9">
            <a:extLst>
              <a:ext uri="{FF2B5EF4-FFF2-40B4-BE49-F238E27FC236}">
                <a16:creationId xmlns:a16="http://schemas.microsoft.com/office/drawing/2014/main" id="{682AE81C-1CF5-D2AE-FB84-DF10856387B6}"/>
              </a:ext>
            </a:extLst>
          </p:cNvPr>
          <p:cNvSpPr txBox="1"/>
          <p:nvPr/>
        </p:nvSpPr>
        <p:spPr>
          <a:xfrm>
            <a:off x="7625048" y="4676775"/>
            <a:ext cx="2373011" cy="584775"/>
          </a:xfrm>
          <a:prstGeom prst="rect">
            <a:avLst/>
          </a:prstGeom>
          <a:noFill/>
        </p:spPr>
        <p:txBody>
          <a:bodyPr wrap="square" rtlCol="0">
            <a:spAutoFit/>
          </a:bodyPr>
          <a:lstStyle/>
          <a:p>
            <a:r>
              <a:rPr lang="en-US" sz="3200" b="1" dirty="0">
                <a:solidFill>
                  <a:srgbClr val="7030A0"/>
                </a:solidFill>
              </a:rPr>
              <a:t>Who knows?</a:t>
            </a:r>
          </a:p>
        </p:txBody>
      </p:sp>
    </p:spTree>
    <p:extLst>
      <p:ext uri="{BB962C8B-B14F-4D97-AF65-F5344CB8AC3E}">
        <p14:creationId xmlns:p14="http://schemas.microsoft.com/office/powerpoint/2010/main" val="286016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DC6364F-47C0-A597-507D-771BD064E89A}"/>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14F8CF3-41BA-913F-215B-D05858542768}"/>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Machine Learning</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C1312490-5F28-CD8D-FA37-37B2AAE2121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 name="Picture 7" descr="A screenshot of a blue box&#10;&#10;Description automatically generated">
            <a:extLst>
              <a:ext uri="{FF2B5EF4-FFF2-40B4-BE49-F238E27FC236}">
                <a16:creationId xmlns:a16="http://schemas.microsoft.com/office/drawing/2014/main" id="{55A04EE0-2B1E-3379-A760-52EA62039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210595"/>
            <a:ext cx="4674678" cy="2574176"/>
          </a:xfrm>
          <a:prstGeom prst="rect">
            <a:avLst/>
          </a:prstGeom>
        </p:spPr>
      </p:pic>
      <p:sp>
        <p:nvSpPr>
          <p:cNvPr id="9" name="TextBox 8">
            <a:extLst>
              <a:ext uri="{FF2B5EF4-FFF2-40B4-BE49-F238E27FC236}">
                <a16:creationId xmlns:a16="http://schemas.microsoft.com/office/drawing/2014/main" id="{4CEA62FD-A275-75F1-3544-0C63DC93DD7B}"/>
              </a:ext>
            </a:extLst>
          </p:cNvPr>
          <p:cNvSpPr txBox="1"/>
          <p:nvPr/>
        </p:nvSpPr>
        <p:spPr>
          <a:xfrm>
            <a:off x="1266237" y="687375"/>
            <a:ext cx="2157963" cy="523220"/>
          </a:xfrm>
          <a:prstGeom prst="rect">
            <a:avLst/>
          </a:prstGeom>
          <a:noFill/>
        </p:spPr>
        <p:txBody>
          <a:bodyPr wrap="none" rtlCol="0">
            <a:spAutoFit/>
          </a:bodyPr>
          <a:lstStyle/>
          <a:p>
            <a:r>
              <a:rPr lang="en-US" sz="2800" b="1" dirty="0">
                <a:solidFill>
                  <a:srgbClr val="7030A0"/>
                </a:solidFill>
              </a:rPr>
              <a:t>Decision Tree</a:t>
            </a:r>
          </a:p>
        </p:txBody>
      </p:sp>
      <p:pic>
        <p:nvPicPr>
          <p:cNvPr id="11" name="Picture 10" descr="A blue squares with numbers&#10;&#10;Description automatically generated">
            <a:extLst>
              <a:ext uri="{FF2B5EF4-FFF2-40B4-BE49-F238E27FC236}">
                <a16:creationId xmlns:a16="http://schemas.microsoft.com/office/drawing/2014/main" id="{438CF9F3-9FA9-C4C8-DFB6-31EE7AB74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486" y="1199448"/>
            <a:ext cx="4621778" cy="2585323"/>
          </a:xfrm>
          <a:prstGeom prst="rect">
            <a:avLst/>
          </a:prstGeom>
        </p:spPr>
      </p:pic>
      <p:sp>
        <p:nvSpPr>
          <p:cNvPr id="12" name="TextBox 11">
            <a:extLst>
              <a:ext uri="{FF2B5EF4-FFF2-40B4-BE49-F238E27FC236}">
                <a16:creationId xmlns:a16="http://schemas.microsoft.com/office/drawing/2014/main" id="{5AD3936C-58A7-F62C-E628-A9F8ECFBAAB6}"/>
              </a:ext>
            </a:extLst>
          </p:cNvPr>
          <p:cNvSpPr txBox="1"/>
          <p:nvPr/>
        </p:nvSpPr>
        <p:spPr>
          <a:xfrm>
            <a:off x="7904964" y="690832"/>
            <a:ext cx="3027624" cy="523220"/>
          </a:xfrm>
          <a:prstGeom prst="rect">
            <a:avLst/>
          </a:prstGeom>
          <a:noFill/>
        </p:spPr>
        <p:txBody>
          <a:bodyPr wrap="none" rtlCol="0">
            <a:spAutoFit/>
          </a:bodyPr>
          <a:lstStyle/>
          <a:p>
            <a:r>
              <a:rPr lang="en-US" sz="2800" b="1" dirty="0">
                <a:solidFill>
                  <a:srgbClr val="7030A0"/>
                </a:solidFill>
              </a:rPr>
              <a:t>Logistic Regression</a:t>
            </a:r>
          </a:p>
        </p:txBody>
      </p:sp>
      <p:pic>
        <p:nvPicPr>
          <p:cNvPr id="3" name="Picture 2" descr="A screenshot of a blue box&#10;&#10;Description automatically generated">
            <a:extLst>
              <a:ext uri="{FF2B5EF4-FFF2-40B4-BE49-F238E27FC236}">
                <a16:creationId xmlns:a16="http://schemas.microsoft.com/office/drawing/2014/main" id="{E01E575D-7B93-39A1-D690-35346531A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06" y="4085043"/>
            <a:ext cx="4813465" cy="2582457"/>
          </a:xfrm>
          <a:prstGeom prst="rect">
            <a:avLst/>
          </a:prstGeom>
        </p:spPr>
      </p:pic>
      <p:sp>
        <p:nvSpPr>
          <p:cNvPr id="16" name="TextBox 15">
            <a:extLst>
              <a:ext uri="{FF2B5EF4-FFF2-40B4-BE49-F238E27FC236}">
                <a16:creationId xmlns:a16="http://schemas.microsoft.com/office/drawing/2014/main" id="{12F186B5-0494-6F8E-6DC2-D1E741E04624}"/>
              </a:ext>
            </a:extLst>
          </p:cNvPr>
          <p:cNvSpPr txBox="1"/>
          <p:nvPr/>
        </p:nvSpPr>
        <p:spPr>
          <a:xfrm>
            <a:off x="1903430" y="3673297"/>
            <a:ext cx="883575" cy="523220"/>
          </a:xfrm>
          <a:prstGeom prst="rect">
            <a:avLst/>
          </a:prstGeom>
          <a:noFill/>
        </p:spPr>
        <p:txBody>
          <a:bodyPr wrap="none" rtlCol="0">
            <a:spAutoFit/>
          </a:bodyPr>
          <a:lstStyle/>
          <a:p>
            <a:r>
              <a:rPr lang="en-US" sz="2800" b="1" dirty="0">
                <a:solidFill>
                  <a:srgbClr val="7030A0"/>
                </a:solidFill>
              </a:rPr>
              <a:t>KNN</a:t>
            </a:r>
          </a:p>
        </p:txBody>
      </p:sp>
      <p:pic>
        <p:nvPicPr>
          <p:cNvPr id="17" name="Picture 16" descr="A blue squares with white numbers&#10;&#10;Description automatically generated">
            <a:extLst>
              <a:ext uri="{FF2B5EF4-FFF2-40B4-BE49-F238E27FC236}">
                <a16:creationId xmlns:a16="http://schemas.microsoft.com/office/drawing/2014/main" id="{DB814ACE-FD42-21DD-07A8-186425625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694" y="3934907"/>
            <a:ext cx="4670045" cy="2871780"/>
          </a:xfrm>
          <a:prstGeom prst="rect">
            <a:avLst/>
          </a:prstGeom>
        </p:spPr>
      </p:pic>
      <p:sp>
        <p:nvSpPr>
          <p:cNvPr id="18" name="TextBox 17">
            <a:extLst>
              <a:ext uri="{FF2B5EF4-FFF2-40B4-BE49-F238E27FC236}">
                <a16:creationId xmlns:a16="http://schemas.microsoft.com/office/drawing/2014/main" id="{FD541E8A-C551-9D32-9278-BC69113C7417}"/>
              </a:ext>
            </a:extLst>
          </p:cNvPr>
          <p:cNvSpPr txBox="1"/>
          <p:nvPr/>
        </p:nvSpPr>
        <p:spPr>
          <a:xfrm>
            <a:off x="8432608" y="3523161"/>
            <a:ext cx="878767" cy="523220"/>
          </a:xfrm>
          <a:prstGeom prst="rect">
            <a:avLst/>
          </a:prstGeom>
          <a:noFill/>
        </p:spPr>
        <p:txBody>
          <a:bodyPr wrap="none" rtlCol="0">
            <a:spAutoFit/>
          </a:bodyPr>
          <a:lstStyle/>
          <a:p>
            <a:r>
              <a:rPr lang="en-US" sz="2800" b="1" dirty="0">
                <a:solidFill>
                  <a:srgbClr val="7030A0"/>
                </a:solidFill>
              </a:rPr>
              <a:t>SVM</a:t>
            </a:r>
            <a:endParaRPr lang="en-US" b="1" dirty="0">
              <a:solidFill>
                <a:srgbClr val="7030A0"/>
              </a:solidFill>
            </a:endParaRPr>
          </a:p>
        </p:txBody>
      </p:sp>
    </p:spTree>
    <p:extLst>
      <p:ext uri="{BB962C8B-B14F-4D97-AF65-F5344CB8AC3E}">
        <p14:creationId xmlns:p14="http://schemas.microsoft.com/office/powerpoint/2010/main" val="357780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A4DD842-A5D4-C998-121F-C9641E25C928}"/>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D78C476-BAD2-F3C3-16BC-307F94EC6960}"/>
              </a:ext>
            </a:extLst>
          </p:cNvPr>
          <p:cNvSpPr txBox="1">
            <a:spLocks/>
          </p:cNvSpPr>
          <p:nvPr/>
        </p:nvSpPr>
        <p:spPr>
          <a:xfrm>
            <a:off x="228600" y="-113985"/>
            <a:ext cx="11734800" cy="84176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ts val="7800"/>
              </a:lnSpc>
              <a:spcBef>
                <a:spcPct val="0"/>
              </a:spcBef>
              <a:spcAft>
                <a:spcPts val="0"/>
              </a:spcAft>
              <a:buClrTx/>
              <a:buSzTx/>
              <a:buFontTx/>
              <a:buNone/>
              <a:tabLst/>
              <a:defRPr/>
            </a:pPr>
            <a:r>
              <a:rPr lang="en-US" sz="2800" b="1" dirty="0"/>
              <a:t>Classification results</a:t>
            </a:r>
            <a:endParaRPr kumimoji="0" lang="en-US" sz="2800" b="1" i="0" strike="noStrike" kern="1200" cap="none" spc="-60" normalizeH="0" baseline="0" noProof="0" dirty="0">
              <a:ln>
                <a:noFill/>
              </a:ln>
              <a:effectLst/>
              <a:uLnTx/>
              <a:uFillTx/>
              <a:latin typeface="Fira Sans Medium"/>
              <a:ea typeface="+mn-ea"/>
              <a:cs typeface="+mn-cs"/>
            </a:endParaRPr>
          </a:p>
        </p:txBody>
      </p:sp>
      <p:cxnSp>
        <p:nvCxnSpPr>
          <p:cNvPr id="6" name="Straight Connector 5">
            <a:extLst>
              <a:ext uri="{FF2B5EF4-FFF2-40B4-BE49-F238E27FC236}">
                <a16:creationId xmlns:a16="http://schemas.microsoft.com/office/drawing/2014/main" id="{8343E65B-89ED-F8BB-2947-89813FAF0CA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42B2FF42-AC1F-2D09-B6A7-B2CCAF8E8F2E}"/>
              </a:ext>
            </a:extLst>
          </p:cNvPr>
          <p:cNvGraphicFramePr>
            <a:graphicFrameLocks noGrp="1"/>
          </p:cNvGraphicFramePr>
          <p:nvPr>
            <p:extLst>
              <p:ext uri="{D42A27DB-BD31-4B8C-83A1-F6EECF244321}">
                <p14:modId xmlns:p14="http://schemas.microsoft.com/office/powerpoint/2010/main" val="1893746012"/>
              </p:ext>
            </p:extLst>
          </p:nvPr>
        </p:nvGraphicFramePr>
        <p:xfrm>
          <a:off x="1612375" y="4668620"/>
          <a:ext cx="8674626" cy="1666482"/>
        </p:xfrm>
        <a:graphic>
          <a:graphicData uri="http://schemas.openxmlformats.org/drawingml/2006/table">
            <a:tbl>
              <a:tblPr>
                <a:tableStyleId>{638B1855-1B75-4FBE-930C-398BA8C253C6}</a:tableStyleId>
              </a:tblPr>
              <a:tblGrid>
                <a:gridCol w="1033730">
                  <a:extLst>
                    <a:ext uri="{9D8B030D-6E8A-4147-A177-3AD203B41FA5}">
                      <a16:colId xmlns:a16="http://schemas.microsoft.com/office/drawing/2014/main" val="3984442383"/>
                    </a:ext>
                  </a:extLst>
                </a:gridCol>
                <a:gridCol w="1123611">
                  <a:extLst>
                    <a:ext uri="{9D8B030D-6E8A-4147-A177-3AD203B41FA5}">
                      <a16:colId xmlns:a16="http://schemas.microsoft.com/office/drawing/2014/main" val="316870219"/>
                    </a:ext>
                  </a:extLst>
                </a:gridCol>
                <a:gridCol w="1810357">
                  <a:extLst>
                    <a:ext uri="{9D8B030D-6E8A-4147-A177-3AD203B41FA5}">
                      <a16:colId xmlns:a16="http://schemas.microsoft.com/office/drawing/2014/main" val="3551753992"/>
                    </a:ext>
                  </a:extLst>
                </a:gridCol>
                <a:gridCol w="1750012">
                  <a:extLst>
                    <a:ext uri="{9D8B030D-6E8A-4147-A177-3AD203B41FA5}">
                      <a16:colId xmlns:a16="http://schemas.microsoft.com/office/drawing/2014/main" val="3849580452"/>
                    </a:ext>
                  </a:extLst>
                </a:gridCol>
                <a:gridCol w="1478458">
                  <a:extLst>
                    <a:ext uri="{9D8B030D-6E8A-4147-A177-3AD203B41FA5}">
                      <a16:colId xmlns:a16="http://schemas.microsoft.com/office/drawing/2014/main" val="1436679800"/>
                    </a:ext>
                  </a:extLst>
                </a:gridCol>
                <a:gridCol w="1478458">
                  <a:extLst>
                    <a:ext uri="{9D8B030D-6E8A-4147-A177-3AD203B41FA5}">
                      <a16:colId xmlns:a16="http://schemas.microsoft.com/office/drawing/2014/main" val="1808451206"/>
                    </a:ext>
                  </a:extLst>
                </a:gridCol>
              </a:tblGrid>
              <a:tr h="549854">
                <a:tc>
                  <a:txBody>
                    <a:bodyPr/>
                    <a:lstStyle/>
                    <a:p>
                      <a:pPr algn="ctr" fontAlgn="ctr"/>
                      <a:endParaRPr lang="en-US" sz="1400" b="0"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a:solidFill>
                            <a:schemeClr val="tx1"/>
                          </a:solidFill>
                          <a:effectLst/>
                        </a:rPr>
                        <a:t>Logistic Regression</a:t>
                      </a:r>
                      <a:endParaRPr lang="en-US" sz="1400" b="1"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a:solidFill>
                            <a:schemeClr val="tx1"/>
                          </a:solidFill>
                          <a:effectLst/>
                        </a:rPr>
                        <a:t>Support Vector Machine</a:t>
                      </a:r>
                      <a:endParaRPr lang="en-US" sz="1400" b="1"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a:solidFill>
                            <a:schemeClr val="tx1"/>
                          </a:solidFill>
                          <a:effectLst/>
                        </a:rPr>
                        <a:t>Decision Tree Classifier</a:t>
                      </a:r>
                      <a:endParaRPr lang="en-US" sz="1400" b="1"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kern="1200" dirty="0">
                          <a:solidFill>
                            <a:schemeClr val="tx1"/>
                          </a:solidFill>
                          <a:effectLst/>
                          <a:latin typeface="+mn-lt"/>
                          <a:ea typeface="+mn-ea"/>
                          <a:cs typeface="+mn-cs"/>
                        </a:rPr>
                        <a:t>K Nearest Neighbor</a:t>
                      </a:r>
                    </a:p>
                  </a:txBody>
                  <a:tcPr marL="9525" marR="9525" marT="9525" marB="0" anchor="ctr">
                    <a:solidFill>
                      <a:schemeClr val="accent3">
                        <a:lumMod val="20000"/>
                        <a:lumOff val="80000"/>
                      </a:schemeClr>
                    </a:solidFill>
                  </a:tcPr>
                </a:tc>
                <a:tc>
                  <a:txBody>
                    <a:bodyPr/>
                    <a:lstStyle/>
                    <a:p>
                      <a:pPr algn="ctr" fontAlgn="ctr"/>
                      <a:r>
                        <a:rPr lang="en-US" sz="1400" b="1" u="none" strike="noStrike" kern="1200" dirty="0">
                          <a:solidFill>
                            <a:schemeClr val="tx1"/>
                          </a:solidFill>
                          <a:effectLst/>
                          <a:latin typeface="+mn-lt"/>
                          <a:ea typeface="+mn-ea"/>
                          <a:cs typeface="+mn-cs"/>
                        </a:rPr>
                        <a:t>Random Forest</a:t>
                      </a:r>
                    </a:p>
                  </a:txBody>
                  <a:tcPr marL="9525" marR="9525" marT="9525" marB="0" anchor="ctr">
                    <a:solidFill>
                      <a:schemeClr val="accent3">
                        <a:lumMod val="20000"/>
                        <a:lumOff val="80000"/>
                      </a:schemeClr>
                    </a:solidFill>
                  </a:tcPr>
                </a:tc>
                <a:extLst>
                  <a:ext uri="{0D108BD9-81ED-4DB2-BD59-A6C34878D82A}">
                    <a16:rowId xmlns:a16="http://schemas.microsoft.com/office/drawing/2014/main" val="84239631"/>
                  </a:ext>
                </a:extLst>
              </a:tr>
              <a:tr h="279157">
                <a:tc>
                  <a:txBody>
                    <a:bodyPr/>
                    <a:lstStyle/>
                    <a:p>
                      <a:pPr algn="ctr" fontAlgn="ctr"/>
                      <a:r>
                        <a:rPr lang="en-US" sz="1400" u="none" strike="noStrike" dirty="0">
                          <a:solidFill>
                            <a:schemeClr val="tx1"/>
                          </a:solidFill>
                          <a:effectLst/>
                        </a:rPr>
                        <a:t>precision</a:t>
                      </a:r>
                      <a:endParaRPr lang="en-US" sz="1400" b="1"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0.62</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0.63</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0.71</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a:solidFill>
                            <a:schemeClr val="tx1"/>
                          </a:solidFill>
                          <a:effectLst/>
                        </a:rPr>
                        <a:t>0.57</a:t>
                      </a:r>
                      <a:endParaRPr lang="en-US" sz="1400" b="0"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b="0" i="0" u="none" strike="noStrike" dirty="0">
                          <a:solidFill>
                            <a:schemeClr val="tx1"/>
                          </a:solidFill>
                          <a:effectLst/>
                          <a:latin typeface="Calibri" panose="020F0502020204030204" pitchFamily="34" charset="0"/>
                        </a:rPr>
                        <a:t>0.72</a:t>
                      </a:r>
                    </a:p>
                  </a:txBody>
                  <a:tcPr marL="9525" marR="9525" marT="9525" marB="0" anchor="ctr">
                    <a:solidFill>
                      <a:schemeClr val="accent3">
                        <a:lumMod val="20000"/>
                        <a:lumOff val="80000"/>
                      </a:schemeClr>
                    </a:solidFill>
                  </a:tcPr>
                </a:tc>
                <a:extLst>
                  <a:ext uri="{0D108BD9-81ED-4DB2-BD59-A6C34878D82A}">
                    <a16:rowId xmlns:a16="http://schemas.microsoft.com/office/drawing/2014/main" val="3526198396"/>
                  </a:ext>
                </a:extLst>
              </a:tr>
              <a:tr h="279157">
                <a:tc>
                  <a:txBody>
                    <a:bodyPr/>
                    <a:lstStyle/>
                    <a:p>
                      <a:pPr algn="ctr" fontAlgn="ctr"/>
                      <a:r>
                        <a:rPr lang="en-US" sz="1400" u="none" strike="noStrike">
                          <a:solidFill>
                            <a:schemeClr val="tx1"/>
                          </a:solidFill>
                          <a:effectLst/>
                        </a:rPr>
                        <a:t>recall</a:t>
                      </a:r>
                      <a:endParaRPr lang="en-US" sz="1400" b="1"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0.62</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0.61</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0.92</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0.59</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b="0" i="0" u="none" strike="noStrike" dirty="0">
                          <a:solidFill>
                            <a:schemeClr val="tx1"/>
                          </a:solidFill>
                          <a:effectLst/>
                          <a:latin typeface="Calibri" panose="020F0502020204030204" pitchFamily="34" charset="0"/>
                        </a:rPr>
                        <a:t>0.91</a:t>
                      </a:r>
                    </a:p>
                  </a:txBody>
                  <a:tcPr marL="9525" marR="9525" marT="9525" marB="0" anchor="ctr">
                    <a:solidFill>
                      <a:schemeClr val="accent3">
                        <a:lumMod val="20000"/>
                        <a:lumOff val="80000"/>
                      </a:schemeClr>
                    </a:solidFill>
                  </a:tcPr>
                </a:tc>
                <a:extLst>
                  <a:ext uri="{0D108BD9-81ED-4DB2-BD59-A6C34878D82A}">
                    <a16:rowId xmlns:a16="http://schemas.microsoft.com/office/drawing/2014/main" val="3316976996"/>
                  </a:ext>
                </a:extLst>
              </a:tr>
              <a:tr h="279157">
                <a:tc>
                  <a:txBody>
                    <a:bodyPr/>
                    <a:lstStyle/>
                    <a:p>
                      <a:pPr algn="ctr" fontAlgn="ctr"/>
                      <a:r>
                        <a:rPr lang="en-US" sz="1400" u="none" strike="noStrike">
                          <a:solidFill>
                            <a:schemeClr val="tx1"/>
                          </a:solidFill>
                          <a:effectLst/>
                        </a:rPr>
                        <a:t>f1-score</a:t>
                      </a:r>
                      <a:endParaRPr lang="en-US" sz="1400" b="1"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0.62</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0.62</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0.80</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0.58</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b="0" i="0" u="none" strike="noStrike" dirty="0">
                          <a:solidFill>
                            <a:schemeClr val="tx1"/>
                          </a:solidFill>
                          <a:effectLst/>
                          <a:latin typeface="Calibri" panose="020F0502020204030204" pitchFamily="34" charset="0"/>
                        </a:rPr>
                        <a:t>0.81</a:t>
                      </a:r>
                    </a:p>
                  </a:txBody>
                  <a:tcPr marL="9525" marR="9525" marT="9525" marB="0" anchor="ctr">
                    <a:solidFill>
                      <a:schemeClr val="accent3">
                        <a:lumMod val="20000"/>
                        <a:lumOff val="80000"/>
                      </a:schemeClr>
                    </a:solidFill>
                  </a:tcPr>
                </a:tc>
                <a:extLst>
                  <a:ext uri="{0D108BD9-81ED-4DB2-BD59-A6C34878D82A}">
                    <a16:rowId xmlns:a16="http://schemas.microsoft.com/office/drawing/2014/main" val="2674736795"/>
                  </a:ext>
                </a:extLst>
              </a:tr>
              <a:tr h="279157">
                <a:tc>
                  <a:txBody>
                    <a:bodyPr/>
                    <a:lstStyle/>
                    <a:p>
                      <a:pPr algn="ctr" fontAlgn="ctr"/>
                      <a:r>
                        <a:rPr lang="en-US" sz="1400" u="none" strike="noStrike">
                          <a:solidFill>
                            <a:schemeClr val="tx1"/>
                          </a:solidFill>
                          <a:effectLst/>
                        </a:rPr>
                        <a:t>accuracy</a:t>
                      </a:r>
                      <a:endParaRPr lang="en-US" sz="1400" b="1" i="0" u="none" strike="noStrike">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0.61</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0.62</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0.76</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u="none" strike="noStrike" dirty="0">
                          <a:solidFill>
                            <a:schemeClr val="tx1"/>
                          </a:solidFill>
                          <a:effectLst/>
                        </a:rPr>
                        <a:t>0.56</a:t>
                      </a:r>
                      <a:endParaRPr lang="en-US" sz="1400" b="0" i="0" u="none" strike="noStrike" dirty="0">
                        <a:solidFill>
                          <a:schemeClr val="tx1"/>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400" b="0" i="0" u="none" strike="noStrike" dirty="0">
                          <a:solidFill>
                            <a:schemeClr val="tx1"/>
                          </a:solidFill>
                          <a:effectLst/>
                          <a:highlight>
                            <a:srgbClr val="FFFF00"/>
                          </a:highlight>
                          <a:latin typeface="Calibri" panose="020F0502020204030204" pitchFamily="34" charset="0"/>
                        </a:rPr>
                        <a:t>0.77</a:t>
                      </a:r>
                    </a:p>
                  </a:txBody>
                  <a:tcPr marL="9525" marR="9525" marT="9525" marB="0" anchor="ctr">
                    <a:solidFill>
                      <a:schemeClr val="accent3">
                        <a:lumMod val="20000"/>
                        <a:lumOff val="80000"/>
                      </a:schemeClr>
                    </a:solidFill>
                  </a:tcPr>
                </a:tc>
                <a:extLst>
                  <a:ext uri="{0D108BD9-81ED-4DB2-BD59-A6C34878D82A}">
                    <a16:rowId xmlns:a16="http://schemas.microsoft.com/office/drawing/2014/main" val="3974009322"/>
                  </a:ext>
                </a:extLst>
              </a:tr>
            </a:tbl>
          </a:graphicData>
        </a:graphic>
      </p:graphicFrame>
      <p:pic>
        <p:nvPicPr>
          <p:cNvPr id="7" name="Picture 6" descr="A screenshot of a blue grid&#10;&#10;Description automatically generated">
            <a:extLst>
              <a:ext uri="{FF2B5EF4-FFF2-40B4-BE49-F238E27FC236}">
                <a16:creationId xmlns:a16="http://schemas.microsoft.com/office/drawing/2014/main" id="{C1F38A6A-7774-EC49-8173-422D0711C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95" y="1224629"/>
            <a:ext cx="5506690" cy="3013957"/>
          </a:xfrm>
          <a:prstGeom prst="rect">
            <a:avLst/>
          </a:prstGeom>
        </p:spPr>
      </p:pic>
      <p:sp>
        <p:nvSpPr>
          <p:cNvPr id="11" name="TextBox 10">
            <a:extLst>
              <a:ext uri="{FF2B5EF4-FFF2-40B4-BE49-F238E27FC236}">
                <a16:creationId xmlns:a16="http://schemas.microsoft.com/office/drawing/2014/main" id="{438E57A7-95B6-948D-5038-1900B4A5DECF}"/>
              </a:ext>
            </a:extLst>
          </p:cNvPr>
          <p:cNvSpPr txBox="1"/>
          <p:nvPr/>
        </p:nvSpPr>
        <p:spPr>
          <a:xfrm>
            <a:off x="2436300" y="855297"/>
            <a:ext cx="1886318" cy="369332"/>
          </a:xfrm>
          <a:prstGeom prst="rect">
            <a:avLst/>
          </a:prstGeom>
          <a:noFill/>
        </p:spPr>
        <p:txBody>
          <a:bodyPr wrap="square">
            <a:spAutoFit/>
          </a:bodyPr>
          <a:lstStyle/>
          <a:p>
            <a:r>
              <a:rPr lang="en-US" sz="1800" b="1" dirty="0">
                <a:solidFill>
                  <a:srgbClr val="7030A0"/>
                </a:solidFill>
              </a:rPr>
              <a:t>Random Forest</a:t>
            </a:r>
          </a:p>
        </p:txBody>
      </p:sp>
      <p:sp>
        <p:nvSpPr>
          <p:cNvPr id="12" name="TextBox 11">
            <a:extLst>
              <a:ext uri="{FF2B5EF4-FFF2-40B4-BE49-F238E27FC236}">
                <a16:creationId xmlns:a16="http://schemas.microsoft.com/office/drawing/2014/main" id="{01ED83A5-0172-A9A0-3AAE-BD2A3D0CA650}"/>
              </a:ext>
            </a:extLst>
          </p:cNvPr>
          <p:cNvSpPr txBox="1"/>
          <p:nvPr/>
        </p:nvSpPr>
        <p:spPr>
          <a:xfrm>
            <a:off x="791707" y="794595"/>
            <a:ext cx="1408680" cy="400110"/>
          </a:xfrm>
          <a:prstGeom prst="rect">
            <a:avLst/>
          </a:prstGeom>
          <a:noFill/>
        </p:spPr>
        <p:txBody>
          <a:bodyPr wrap="square" rtlCol="0">
            <a:spAutoFit/>
          </a:bodyPr>
          <a:lstStyle/>
          <a:p>
            <a:r>
              <a:rPr lang="en-US" sz="2000" b="1" dirty="0">
                <a:solidFill>
                  <a:schemeClr val="accent3"/>
                </a:solidFill>
                <a:latin typeface="Arial Black" panose="020B0A04020102020204" pitchFamily="34" charset="0"/>
              </a:rPr>
              <a:t>TP + TN</a:t>
            </a:r>
          </a:p>
        </p:txBody>
      </p:sp>
      <p:cxnSp>
        <p:nvCxnSpPr>
          <p:cNvPr id="18" name="Straight Arrow Connector 17">
            <a:extLst>
              <a:ext uri="{FF2B5EF4-FFF2-40B4-BE49-F238E27FC236}">
                <a16:creationId xmlns:a16="http://schemas.microsoft.com/office/drawing/2014/main" id="{C048D519-B0FD-A555-742F-EB1C06C09266}"/>
              </a:ext>
            </a:extLst>
          </p:cNvPr>
          <p:cNvCxnSpPr/>
          <p:nvPr/>
        </p:nvCxnSpPr>
        <p:spPr>
          <a:xfrm flipH="1">
            <a:off x="4484078" y="2926373"/>
            <a:ext cx="633046" cy="2725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B85006-E7E1-A239-D0F5-FF2C7877A051}"/>
              </a:ext>
            </a:extLst>
          </p:cNvPr>
          <p:cNvCxnSpPr/>
          <p:nvPr/>
        </p:nvCxnSpPr>
        <p:spPr>
          <a:xfrm flipH="1">
            <a:off x="2436300" y="1566118"/>
            <a:ext cx="633046" cy="2725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A96FDF5-0E06-730B-3B7C-9E5B2D33981D}"/>
              </a:ext>
            </a:extLst>
          </p:cNvPr>
          <p:cNvCxnSpPr>
            <a:cxnSpLocks/>
          </p:cNvCxnSpPr>
          <p:nvPr/>
        </p:nvCxnSpPr>
        <p:spPr>
          <a:xfrm flipH="1">
            <a:off x="9736016" y="6191250"/>
            <a:ext cx="8436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4D17D4C-FCE2-7878-044F-BD3FB25A6EED}"/>
              </a:ext>
            </a:extLst>
          </p:cNvPr>
          <p:cNvPicPr>
            <a:picLocks noChangeAspect="1"/>
          </p:cNvPicPr>
          <p:nvPr/>
        </p:nvPicPr>
        <p:blipFill rotWithShape="1">
          <a:blip r:embed="rId3"/>
          <a:srcRect l="23509" t="38717" r="21827" b="11283"/>
          <a:stretch/>
        </p:blipFill>
        <p:spPr>
          <a:xfrm>
            <a:off x="6904019" y="1934308"/>
            <a:ext cx="4478570" cy="2304278"/>
          </a:xfrm>
          <a:prstGeom prst="rect">
            <a:avLst/>
          </a:prstGeom>
        </p:spPr>
      </p:pic>
      <p:sp>
        <p:nvSpPr>
          <p:cNvPr id="23" name="TextBox 22">
            <a:extLst>
              <a:ext uri="{FF2B5EF4-FFF2-40B4-BE49-F238E27FC236}">
                <a16:creationId xmlns:a16="http://schemas.microsoft.com/office/drawing/2014/main" id="{97A55788-FB3C-9476-EC0D-E5A308AB9DFB}"/>
              </a:ext>
            </a:extLst>
          </p:cNvPr>
          <p:cNvSpPr txBox="1"/>
          <p:nvPr/>
        </p:nvSpPr>
        <p:spPr>
          <a:xfrm>
            <a:off x="8224605" y="1056114"/>
            <a:ext cx="1408680" cy="400110"/>
          </a:xfrm>
          <a:prstGeom prst="rect">
            <a:avLst/>
          </a:prstGeom>
          <a:noFill/>
        </p:spPr>
        <p:txBody>
          <a:bodyPr wrap="square" rtlCol="0">
            <a:spAutoFit/>
          </a:bodyPr>
          <a:lstStyle/>
          <a:p>
            <a:r>
              <a:rPr lang="en-US" sz="2000" b="1" dirty="0">
                <a:solidFill>
                  <a:schemeClr val="accent3"/>
                </a:solidFill>
                <a:latin typeface="Arial Black" panose="020B0A04020102020204" pitchFamily="34" charset="0"/>
              </a:rPr>
              <a:t>TN </a:t>
            </a:r>
            <a:r>
              <a:rPr lang="en-US" sz="2000" b="1" dirty="0">
                <a:solidFill>
                  <a:schemeClr val="accent3"/>
                </a:solidFill>
                <a:latin typeface="Arial Black" panose="020B0A04020102020204" pitchFamily="34" charset="0"/>
                <a:sym typeface="Wingdings" panose="05000000000000000000" pitchFamily="2" charset="2"/>
              </a:rPr>
              <a:t> </a:t>
            </a:r>
            <a:r>
              <a:rPr lang="en-US" sz="2000" b="1" dirty="0">
                <a:solidFill>
                  <a:schemeClr val="accent3"/>
                </a:solidFill>
                <a:latin typeface="Arial Black" panose="020B0A04020102020204" pitchFamily="34" charset="0"/>
              </a:rPr>
              <a:t>FP</a:t>
            </a:r>
          </a:p>
        </p:txBody>
      </p:sp>
      <p:cxnSp>
        <p:nvCxnSpPr>
          <p:cNvPr id="36" name="Connector: Curved 35">
            <a:extLst>
              <a:ext uri="{FF2B5EF4-FFF2-40B4-BE49-F238E27FC236}">
                <a16:creationId xmlns:a16="http://schemas.microsoft.com/office/drawing/2014/main" id="{70A0AA8E-67DF-762D-B00F-CE1A0F4F1131}"/>
              </a:ext>
            </a:extLst>
          </p:cNvPr>
          <p:cNvCxnSpPr>
            <a:endCxn id="23" idx="1"/>
          </p:cNvCxnSpPr>
          <p:nvPr/>
        </p:nvCxnSpPr>
        <p:spPr>
          <a:xfrm flipV="1">
            <a:off x="4592782" y="1256169"/>
            <a:ext cx="3631823" cy="67813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7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1BAB9D7-55AC-C7EA-D76C-F318041E98BF}"/>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3ECA89B-9497-6CE6-3E7E-C795C94D454A}"/>
              </a:ext>
            </a:extLst>
          </p:cNvPr>
          <p:cNvSpPr txBox="1">
            <a:spLocks/>
          </p:cNvSpPr>
          <p:nvPr/>
        </p:nvSpPr>
        <p:spPr>
          <a:xfrm>
            <a:off x="228599" y="-6114"/>
            <a:ext cx="11734800" cy="84176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ts val="7800"/>
              </a:lnSpc>
              <a:spcBef>
                <a:spcPct val="0"/>
              </a:spcBef>
              <a:spcAft>
                <a:spcPts val="0"/>
              </a:spcAft>
              <a:buClrTx/>
              <a:buSzTx/>
              <a:buFontTx/>
              <a:buNone/>
              <a:tabLst/>
              <a:defRPr/>
            </a:pPr>
            <a:r>
              <a:rPr lang="en-US" sz="2800" b="1" dirty="0"/>
              <a:t>Classification results</a:t>
            </a:r>
            <a:endParaRPr kumimoji="0" lang="en-US" sz="2800" b="1" i="0" strike="noStrike" kern="1200" cap="none" spc="-60" normalizeH="0" baseline="0" noProof="0" dirty="0">
              <a:ln>
                <a:noFill/>
              </a:ln>
              <a:effectLst/>
              <a:uLnTx/>
              <a:uFillTx/>
              <a:latin typeface="Fira Sans Medium"/>
              <a:ea typeface="+mn-ea"/>
              <a:cs typeface="+mn-cs"/>
            </a:endParaRPr>
          </a:p>
        </p:txBody>
      </p:sp>
      <p:cxnSp>
        <p:nvCxnSpPr>
          <p:cNvPr id="6" name="Straight Connector 5">
            <a:extLst>
              <a:ext uri="{FF2B5EF4-FFF2-40B4-BE49-F238E27FC236}">
                <a16:creationId xmlns:a16="http://schemas.microsoft.com/office/drawing/2014/main" id="{F4AA466E-FF26-3744-9267-BCAD5AF5A62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 name="Picture 7" descr="A graph of a number of different colored lines&#10;&#10;Description automatically generated with medium confidence">
            <a:extLst>
              <a:ext uri="{FF2B5EF4-FFF2-40B4-BE49-F238E27FC236}">
                <a16:creationId xmlns:a16="http://schemas.microsoft.com/office/drawing/2014/main" id="{72A16B85-EDA8-BE68-E7B7-E13595D1C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470" y="937255"/>
            <a:ext cx="6913206" cy="5397847"/>
          </a:xfrm>
          <a:prstGeom prst="rect">
            <a:avLst/>
          </a:prstGeom>
        </p:spPr>
      </p:pic>
    </p:spTree>
    <p:extLst>
      <p:ext uri="{BB962C8B-B14F-4D97-AF65-F5344CB8AC3E}">
        <p14:creationId xmlns:p14="http://schemas.microsoft.com/office/powerpoint/2010/main" val="1895886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32316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Project Analysis</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adec="http://schemas.microsoft.com/office/drawing/2017/decorative" val="1"/>
              </a:ext>
            </a:extLst>
          </p:cNvPr>
          <p:cNvSpPr/>
          <p:nvPr/>
        </p:nvSpPr>
        <p:spPr>
          <a:xfrm>
            <a:off x="1723232" y="1786303"/>
            <a:ext cx="1587500" cy="15875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adec="http://schemas.microsoft.com/office/drawing/2017/decorative" val="1"/>
              </a:ext>
            </a:extLst>
          </p:cNvPr>
          <p:cNvSpPr/>
          <p:nvPr/>
        </p:nvSpPr>
        <p:spPr>
          <a:xfrm>
            <a:off x="1723232" y="4071326"/>
            <a:ext cx="1587500" cy="15875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adec="http://schemas.microsoft.com/office/drawing/2017/decorative" val="1"/>
              </a:ext>
            </a:extLst>
          </p:cNvPr>
          <p:cNvSpPr/>
          <p:nvPr/>
        </p:nvSpPr>
        <p:spPr>
          <a:xfrm>
            <a:off x="4109244" y="2928814"/>
            <a:ext cx="1587500" cy="15875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6495256" y="2928814"/>
            <a:ext cx="1587500" cy="158750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adec="http://schemas.microsoft.com/office/drawing/2017/decorative" val="1"/>
              </a:ext>
            </a:extLst>
          </p:cNvPr>
          <p:cNvSpPr/>
          <p:nvPr/>
        </p:nvSpPr>
        <p:spPr>
          <a:xfrm>
            <a:off x="8881268" y="2928814"/>
            <a:ext cx="1587500" cy="158750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8881268" y="1107833"/>
            <a:ext cx="1587500" cy="15875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b="1" i="0" dirty="0">
                <a:effectLst/>
                <a:latin typeface="Söhne"/>
              </a:rPr>
              <a:t>Business Understanding</a:t>
            </a:r>
            <a:endParaRPr lang="en-US" sz="1600" dirty="0">
              <a:solidFill>
                <a:schemeClr val="bg1"/>
              </a:solidFill>
            </a:endParaRP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b="1" i="0" dirty="0">
                <a:effectLst/>
                <a:latin typeface="Söhne"/>
              </a:rPr>
              <a:t>Data Understanding</a:t>
            </a:r>
            <a:endParaRPr lang="en-US" sz="1600" dirty="0">
              <a:solidFill>
                <a:schemeClr val="bg1"/>
              </a:solidFill>
            </a:endParaRP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b="1" i="0" dirty="0">
                <a:effectLst/>
                <a:latin typeface="Söhne"/>
              </a:rPr>
              <a:t>Data Preparation</a:t>
            </a:r>
            <a:endParaRPr lang="en-US" sz="1600" dirty="0">
              <a:solidFill>
                <a:schemeClr val="bg1"/>
              </a:solidFill>
            </a:endParaRP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b="1" i="0" dirty="0">
                <a:effectLst/>
                <a:latin typeface="Söhne"/>
              </a:rPr>
              <a:t>Data Exploration</a:t>
            </a:r>
            <a:endParaRPr lang="en-US" sz="1600" dirty="0">
              <a:solidFill>
                <a:schemeClr val="bg1"/>
              </a:solidFill>
            </a:endParaRP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b="1" i="0" dirty="0">
                <a:effectLst/>
                <a:latin typeface="Söhne"/>
              </a:rPr>
              <a:t>Evaluation</a:t>
            </a:r>
            <a:endParaRPr lang="en-US" sz="1600" dirty="0">
              <a:solidFill>
                <a:schemeClr val="bg1"/>
              </a:solidFill>
            </a:endParaRP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b="1" i="0" dirty="0">
                <a:effectLst/>
                <a:latin typeface="Söhne"/>
              </a:rPr>
              <a:t>Modeling</a:t>
            </a:r>
            <a:endParaRPr lang="en-US" sz="1600" dirty="0">
              <a:solidFill>
                <a:schemeClr val="bg1"/>
              </a:solidFill>
            </a:endParaRP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b="1" i="0" dirty="0">
                <a:effectLst/>
                <a:latin typeface="Söhne"/>
              </a:rPr>
              <a:t>Deployment</a:t>
            </a:r>
            <a:endParaRPr lang="en-US" sz="1600" dirty="0">
              <a:solidFill>
                <a:schemeClr val="bg1"/>
              </a:solidFill>
            </a:endParaRPr>
          </a:p>
        </p:txBody>
      </p:sp>
      <p:sp>
        <p:nvSpPr>
          <p:cNvPr id="90" name="Rectangle 89">
            <a:extLst>
              <a:ext uri="{FF2B5EF4-FFF2-40B4-BE49-F238E27FC236}">
                <a16:creationId xmlns:a16="http://schemas.microsoft.com/office/drawing/2014/main" id="{79B46693-ED1F-429F-9B11-2794939E3B99}"/>
              </a:ext>
            </a:extLst>
          </p:cNvPr>
          <p:cNvSpPr/>
          <p:nvPr/>
        </p:nvSpPr>
        <p:spPr>
          <a:xfrm>
            <a:off x="6588025" y="4516314"/>
            <a:ext cx="1348582" cy="1934312"/>
          </a:xfrm>
          <a:prstGeom prst="rect">
            <a:avLst/>
          </a:prstGeom>
        </p:spPr>
        <p:txBody>
          <a:bodyPr wrap="square" lIns="0" tIns="0" rIns="0" bIns="0" anchor="ctr">
            <a:spAutoFit/>
          </a:bodyPr>
          <a:lstStyle/>
          <a:p>
            <a:pPr algn="ctr">
              <a:lnSpc>
                <a:spcPts val="1900"/>
              </a:lnSpc>
            </a:pPr>
            <a:r>
              <a:rPr lang="en-US" sz="1400" b="1" i="0" dirty="0">
                <a:solidFill>
                  <a:srgbClr val="374151"/>
                </a:solidFill>
                <a:effectLst/>
                <a:latin typeface="Söhne"/>
              </a:rPr>
              <a:t>Perform exploratory data analysis (EDA) to gain insights into the data distribution, patterns, and relationships</a:t>
            </a:r>
            <a:endParaRPr lang="en-US" sz="1400" b="1" dirty="0">
              <a:solidFill>
                <a:schemeClr val="tx1">
                  <a:lumMod val="75000"/>
                  <a:lumOff val="25000"/>
                </a:schemeClr>
              </a:solidFill>
              <a:cs typeface="Segoe UI" panose="020B0502040204020203" pitchFamily="34" charset="0"/>
            </a:endParaRPr>
          </a:p>
        </p:txBody>
      </p:sp>
      <p:sp>
        <p:nvSpPr>
          <p:cNvPr id="91" name="Rectangle 90">
            <a:extLst>
              <a:ext uri="{FF2B5EF4-FFF2-40B4-BE49-F238E27FC236}">
                <a16:creationId xmlns:a16="http://schemas.microsoft.com/office/drawing/2014/main" id="{0F8D1DEA-0363-4C10-925D-1D68E14CCEF4}"/>
              </a:ext>
            </a:extLst>
          </p:cNvPr>
          <p:cNvSpPr/>
          <p:nvPr/>
        </p:nvSpPr>
        <p:spPr>
          <a:xfrm>
            <a:off x="4294782" y="4495842"/>
            <a:ext cx="1348582" cy="1934312"/>
          </a:xfrm>
          <a:prstGeom prst="rect">
            <a:avLst/>
          </a:prstGeom>
        </p:spPr>
        <p:txBody>
          <a:bodyPr wrap="square" lIns="0" tIns="0" rIns="0" bIns="0" anchor="ctr">
            <a:spAutoFit/>
          </a:bodyPr>
          <a:lstStyle/>
          <a:p>
            <a:pPr algn="ctr">
              <a:lnSpc>
                <a:spcPts val="1900"/>
              </a:lnSpc>
            </a:pPr>
            <a:r>
              <a:rPr lang="en-US" sz="1400" b="1" i="0" dirty="0">
                <a:solidFill>
                  <a:srgbClr val="374151"/>
                </a:solidFill>
                <a:effectLst/>
                <a:latin typeface="Söhne"/>
              </a:rPr>
              <a:t>Clean and preprocess the data by addressing missing values, handling outliers, and dealing with inconsistencies.</a:t>
            </a:r>
            <a:endParaRPr lang="en-US" sz="1400" b="1" dirty="0">
              <a:solidFill>
                <a:schemeClr val="tx1">
                  <a:lumMod val="75000"/>
                  <a:lumOff val="25000"/>
                </a:schemeClr>
              </a:solidFill>
              <a:cs typeface="Segoe UI" panose="020B0502040204020203" pitchFamily="34" charset="0"/>
            </a:endParaRP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178084"/>
            <a:ext cx="1348582" cy="1446999"/>
          </a:xfrm>
          <a:prstGeom prst="rect">
            <a:avLst/>
          </a:prstGeom>
        </p:spPr>
        <p:txBody>
          <a:bodyPr wrap="square" lIns="0" tIns="0" rIns="0" bIns="0" anchor="ctr">
            <a:spAutoFit/>
          </a:bodyPr>
          <a:lstStyle/>
          <a:p>
            <a:pPr>
              <a:lnSpc>
                <a:spcPts val="1900"/>
              </a:lnSpc>
            </a:pPr>
            <a:r>
              <a:rPr lang="en-US" sz="1400" b="1" i="0" dirty="0">
                <a:solidFill>
                  <a:srgbClr val="374151"/>
                </a:solidFill>
                <a:effectLst/>
                <a:latin typeface="Söhne"/>
              </a:rPr>
              <a:t>Select appropriate modeling techniques based on the problem at hand</a:t>
            </a:r>
            <a:endParaRPr lang="en-US" sz="1400" b="1" dirty="0">
              <a:solidFill>
                <a:schemeClr val="tx1">
                  <a:lumMod val="75000"/>
                  <a:lumOff val="25000"/>
                </a:schemeClr>
              </a:solidFill>
              <a:cs typeface="Segoe UI" panose="020B0502040204020203" pitchFamily="34" charset="0"/>
            </a:endParaRP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2999065"/>
            <a:ext cx="1348582" cy="1446999"/>
          </a:xfrm>
          <a:prstGeom prst="rect">
            <a:avLst/>
          </a:prstGeom>
        </p:spPr>
        <p:txBody>
          <a:bodyPr wrap="square" lIns="0" tIns="0" rIns="0" bIns="0" anchor="ctr">
            <a:spAutoFit/>
          </a:bodyPr>
          <a:lstStyle/>
          <a:p>
            <a:pPr>
              <a:lnSpc>
                <a:spcPts val="1900"/>
              </a:lnSpc>
            </a:pPr>
            <a:r>
              <a:rPr lang="en-US" sz="1400" b="1" i="0" dirty="0">
                <a:solidFill>
                  <a:srgbClr val="374151"/>
                </a:solidFill>
                <a:effectLst/>
                <a:latin typeface="Söhne"/>
              </a:rPr>
              <a:t>Assess the performance of the models using relevant evaluation metrics</a:t>
            </a:r>
            <a:endParaRPr lang="en-US" sz="1400" b="1" dirty="0">
              <a:solidFill>
                <a:schemeClr val="tx1">
                  <a:lumMod val="75000"/>
                  <a:lumOff val="25000"/>
                </a:schemeClr>
              </a:solidFill>
              <a:cs typeface="Segoe UI" panose="020B0502040204020203" pitchFamily="34" charset="0"/>
            </a:endParaRP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4941873"/>
            <a:ext cx="1348582" cy="1203343"/>
          </a:xfrm>
          <a:prstGeom prst="rect">
            <a:avLst/>
          </a:prstGeom>
        </p:spPr>
        <p:txBody>
          <a:bodyPr wrap="square" lIns="0" tIns="0" rIns="0" bIns="0" anchor="ctr">
            <a:spAutoFit/>
          </a:bodyPr>
          <a:lstStyle/>
          <a:p>
            <a:pPr>
              <a:lnSpc>
                <a:spcPts val="1900"/>
              </a:lnSpc>
            </a:pPr>
            <a:r>
              <a:rPr lang="en-US" sz="1400" b="1" i="0" dirty="0">
                <a:solidFill>
                  <a:srgbClr val="374151"/>
                </a:solidFill>
                <a:effectLst/>
                <a:latin typeface="Söhne"/>
              </a:rPr>
              <a:t>Implement the chosen model into a real-world environment, if applicable</a:t>
            </a:r>
            <a:endParaRPr lang="en-US" sz="1400" b="1" dirty="0">
              <a:solidFill>
                <a:schemeClr val="tx1">
                  <a:lumMod val="75000"/>
                  <a:lumOff val="25000"/>
                </a:schemeClr>
              </a:solidFill>
              <a:cs typeface="Segoe UI" panose="020B0502040204020203" pitchFamily="34" charset="0"/>
            </a:endParaRPr>
          </a:p>
        </p:txBody>
      </p:sp>
      <p:sp>
        <p:nvSpPr>
          <p:cNvPr id="92" name="Rectangle 91">
            <a:extLst>
              <a:ext uri="{FF2B5EF4-FFF2-40B4-BE49-F238E27FC236}">
                <a16:creationId xmlns:a16="http://schemas.microsoft.com/office/drawing/2014/main" id="{A69BDC62-882D-49FD-B60A-05F493B04723}"/>
              </a:ext>
            </a:extLst>
          </p:cNvPr>
          <p:cNvSpPr/>
          <p:nvPr/>
        </p:nvSpPr>
        <p:spPr>
          <a:xfrm>
            <a:off x="266700" y="1978382"/>
            <a:ext cx="1348582" cy="1203343"/>
          </a:xfrm>
          <a:prstGeom prst="rect">
            <a:avLst/>
          </a:prstGeom>
        </p:spPr>
        <p:txBody>
          <a:bodyPr wrap="square" lIns="0" tIns="0" rIns="0" bIns="0" anchor="ctr">
            <a:spAutoFit/>
          </a:bodyPr>
          <a:lstStyle/>
          <a:p>
            <a:pPr algn="ctr">
              <a:lnSpc>
                <a:spcPts val="1900"/>
              </a:lnSpc>
            </a:pPr>
            <a:r>
              <a:rPr lang="en-US" sz="1400" b="1" i="0" dirty="0">
                <a:solidFill>
                  <a:srgbClr val="374151"/>
                </a:solidFill>
                <a:effectLst/>
                <a:latin typeface="Söhne"/>
              </a:rPr>
              <a:t>Identify and understand the business problem or objective you are trying to solve</a:t>
            </a:r>
            <a:endParaRPr lang="en-US" sz="1400" b="1" dirty="0">
              <a:solidFill>
                <a:schemeClr val="tx1">
                  <a:lumMod val="75000"/>
                  <a:lumOff val="25000"/>
                </a:schemeClr>
              </a:solidFill>
              <a:cs typeface="Segoe UI" panose="020B0502040204020203" pitchFamily="34" charset="0"/>
            </a:endParaRPr>
          </a:p>
        </p:txBody>
      </p:sp>
      <p:sp>
        <p:nvSpPr>
          <p:cNvPr id="93" name="Rectangle 92">
            <a:extLst>
              <a:ext uri="{FF2B5EF4-FFF2-40B4-BE49-F238E27FC236}">
                <a16:creationId xmlns:a16="http://schemas.microsoft.com/office/drawing/2014/main" id="{FC109BEC-95E0-4EA0-B65C-A8353481F394}"/>
              </a:ext>
            </a:extLst>
          </p:cNvPr>
          <p:cNvSpPr/>
          <p:nvPr/>
        </p:nvSpPr>
        <p:spPr>
          <a:xfrm>
            <a:off x="266700" y="4263405"/>
            <a:ext cx="1348582" cy="1203343"/>
          </a:xfrm>
          <a:prstGeom prst="rect">
            <a:avLst/>
          </a:prstGeom>
        </p:spPr>
        <p:txBody>
          <a:bodyPr wrap="square" lIns="0" tIns="0" rIns="0" bIns="0" anchor="ctr">
            <a:spAutoFit/>
          </a:bodyPr>
          <a:lstStyle/>
          <a:p>
            <a:pPr algn="ctr">
              <a:lnSpc>
                <a:spcPts val="1900"/>
              </a:lnSpc>
            </a:pPr>
            <a:r>
              <a:rPr lang="en-US" sz="1400" b="1" i="0" dirty="0">
                <a:solidFill>
                  <a:srgbClr val="374151"/>
                </a:solidFill>
                <a:effectLst/>
                <a:latin typeface="Söhne"/>
              </a:rPr>
              <a:t>Collect and gather the relevant data sources that are required to solve the problem</a:t>
            </a:r>
            <a:endParaRPr lang="en-US" sz="1400" b="1"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84376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1BAB9D7-55AC-C7EA-D76C-F318041E98BF}"/>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3ECA89B-9497-6CE6-3E7E-C795C94D454A}"/>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Linear Regression</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F4AA466E-FF26-3744-9267-BCAD5AF5A62F}"/>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8CE702C-C101-6712-CB51-1D829ED416D5}"/>
              </a:ext>
            </a:extLst>
          </p:cNvPr>
          <p:cNvPicPr>
            <a:picLocks noChangeAspect="1"/>
          </p:cNvPicPr>
          <p:nvPr/>
        </p:nvPicPr>
        <p:blipFill rotWithShape="1">
          <a:blip r:embed="rId2"/>
          <a:srcRect l="22572" t="46027" r="37620" b="2777"/>
          <a:stretch/>
        </p:blipFill>
        <p:spPr>
          <a:xfrm>
            <a:off x="5253720" y="2095663"/>
            <a:ext cx="5704110" cy="4126516"/>
          </a:xfrm>
          <a:prstGeom prst="rect">
            <a:avLst/>
          </a:prstGeom>
        </p:spPr>
      </p:pic>
      <p:graphicFrame>
        <p:nvGraphicFramePr>
          <p:cNvPr id="7" name="Table 6">
            <a:extLst>
              <a:ext uri="{FF2B5EF4-FFF2-40B4-BE49-F238E27FC236}">
                <a16:creationId xmlns:a16="http://schemas.microsoft.com/office/drawing/2014/main" id="{BA96A2E4-AC05-E7D4-2048-0B5F16BF9A9A}"/>
              </a:ext>
            </a:extLst>
          </p:cNvPr>
          <p:cNvGraphicFramePr>
            <a:graphicFrameLocks noGrp="1"/>
          </p:cNvGraphicFramePr>
          <p:nvPr>
            <p:extLst>
              <p:ext uri="{D42A27DB-BD31-4B8C-83A1-F6EECF244321}">
                <p14:modId xmlns:p14="http://schemas.microsoft.com/office/powerpoint/2010/main" val="2202725915"/>
              </p:ext>
            </p:extLst>
          </p:nvPr>
        </p:nvGraphicFramePr>
        <p:xfrm>
          <a:off x="747346" y="3698629"/>
          <a:ext cx="4317024" cy="2071352"/>
        </p:xfrm>
        <a:graphic>
          <a:graphicData uri="http://schemas.openxmlformats.org/drawingml/2006/table">
            <a:tbl>
              <a:tblPr>
                <a:tableStyleId>{7DF18680-E054-41AD-8BC1-D1AEF772440D}</a:tableStyleId>
              </a:tblPr>
              <a:tblGrid>
                <a:gridCol w="1523657">
                  <a:extLst>
                    <a:ext uri="{9D8B030D-6E8A-4147-A177-3AD203B41FA5}">
                      <a16:colId xmlns:a16="http://schemas.microsoft.com/office/drawing/2014/main" val="1798545492"/>
                    </a:ext>
                  </a:extLst>
                </a:gridCol>
                <a:gridCol w="2793367">
                  <a:extLst>
                    <a:ext uri="{9D8B030D-6E8A-4147-A177-3AD203B41FA5}">
                      <a16:colId xmlns:a16="http://schemas.microsoft.com/office/drawing/2014/main" val="2848766333"/>
                    </a:ext>
                  </a:extLst>
                </a:gridCol>
              </a:tblGrid>
              <a:tr h="517838">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2000" u="none" strike="noStrike" dirty="0">
                          <a:effectLst/>
                        </a:rPr>
                        <a:t>Linear Regression</a:t>
                      </a:r>
                      <a:endParaRPr lang="en-US" sz="20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10801980"/>
                  </a:ext>
                </a:extLst>
              </a:tr>
              <a:tr h="517838">
                <a:tc>
                  <a:txBody>
                    <a:bodyPr/>
                    <a:lstStyle/>
                    <a:p>
                      <a:pPr algn="ctr" fontAlgn="t"/>
                      <a:r>
                        <a:rPr lang="en-US" sz="2000" u="none" strike="noStrike">
                          <a:effectLst/>
                        </a:rPr>
                        <a:t>MAE</a:t>
                      </a:r>
                      <a:endParaRPr lang="en-US" sz="20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dirty="0"/>
                        <a:t>98.3</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4694607"/>
                  </a:ext>
                </a:extLst>
              </a:tr>
              <a:tr h="517838">
                <a:tc>
                  <a:txBody>
                    <a:bodyPr/>
                    <a:lstStyle/>
                    <a:p>
                      <a:pPr algn="ctr" fontAlgn="t"/>
                      <a:r>
                        <a:rPr lang="en-US" sz="2000" u="none" strike="noStrike">
                          <a:effectLst/>
                        </a:rPr>
                        <a:t>MSE</a:t>
                      </a:r>
                      <a:endParaRPr lang="en-US" sz="20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dirty="0"/>
                        <a:t>15359.8</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6120668"/>
                  </a:ext>
                </a:extLst>
              </a:tr>
              <a:tr h="517838">
                <a:tc>
                  <a:txBody>
                    <a:bodyPr/>
                    <a:lstStyle/>
                    <a:p>
                      <a:pPr algn="ctr" fontAlgn="t"/>
                      <a:r>
                        <a:rPr lang="en-US" sz="2000" u="none" strike="noStrike">
                          <a:effectLst/>
                        </a:rPr>
                        <a:t>RMSE</a:t>
                      </a:r>
                      <a:endParaRPr lang="en-US" sz="20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dirty="0"/>
                        <a:t>123.9</a:t>
                      </a:r>
                      <a:endParaRPr lang="en-US"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2177458"/>
                  </a:ext>
                </a:extLst>
              </a:tr>
            </a:tbl>
          </a:graphicData>
        </a:graphic>
      </p:graphicFrame>
      <p:pic>
        <p:nvPicPr>
          <p:cNvPr id="10" name="Picture 9">
            <a:extLst>
              <a:ext uri="{FF2B5EF4-FFF2-40B4-BE49-F238E27FC236}">
                <a16:creationId xmlns:a16="http://schemas.microsoft.com/office/drawing/2014/main" id="{C56BF383-A2DF-F8FB-1138-6D537A192142}"/>
              </a:ext>
            </a:extLst>
          </p:cNvPr>
          <p:cNvPicPr>
            <a:picLocks noChangeAspect="1"/>
          </p:cNvPicPr>
          <p:nvPr/>
        </p:nvPicPr>
        <p:blipFill rotWithShape="1">
          <a:blip r:embed="rId3"/>
          <a:srcRect l="23333" t="34568" r="39861" b="13827"/>
          <a:stretch/>
        </p:blipFill>
        <p:spPr>
          <a:xfrm>
            <a:off x="1234170" y="855297"/>
            <a:ext cx="3244401" cy="2558793"/>
          </a:xfrm>
          <a:prstGeom prst="rect">
            <a:avLst/>
          </a:prstGeom>
        </p:spPr>
      </p:pic>
      <p:sp>
        <p:nvSpPr>
          <p:cNvPr id="11" name="Oval 10">
            <a:extLst>
              <a:ext uri="{FF2B5EF4-FFF2-40B4-BE49-F238E27FC236}">
                <a16:creationId xmlns:a16="http://schemas.microsoft.com/office/drawing/2014/main" id="{16358E2A-F3F8-676D-6516-622FE9551D1C}"/>
              </a:ext>
            </a:extLst>
          </p:cNvPr>
          <p:cNvSpPr/>
          <p:nvPr/>
        </p:nvSpPr>
        <p:spPr>
          <a:xfrm>
            <a:off x="3305108" y="4166755"/>
            <a:ext cx="685002" cy="601074"/>
          </a:xfrm>
          <a:prstGeom prst="ellipse">
            <a:avLst/>
          </a:prstGeom>
          <a:noFill/>
          <a:ln w="508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9C226AA-1520-8259-A966-918056D28B50}"/>
              </a:ext>
            </a:extLst>
          </p:cNvPr>
          <p:cNvPicPr>
            <a:picLocks noChangeAspect="1"/>
          </p:cNvPicPr>
          <p:nvPr/>
        </p:nvPicPr>
        <p:blipFill rotWithShape="1">
          <a:blip r:embed="rId4"/>
          <a:srcRect l="23472" t="43457" r="36806" b="5832"/>
          <a:stretch/>
        </p:blipFill>
        <p:spPr>
          <a:xfrm>
            <a:off x="8583296" y="779946"/>
            <a:ext cx="2951018" cy="2119190"/>
          </a:xfrm>
          <a:prstGeom prst="rect">
            <a:avLst/>
          </a:prstGeom>
        </p:spPr>
      </p:pic>
      <p:cxnSp>
        <p:nvCxnSpPr>
          <p:cNvPr id="13" name="Straight Arrow Connector 12">
            <a:extLst>
              <a:ext uri="{FF2B5EF4-FFF2-40B4-BE49-F238E27FC236}">
                <a16:creationId xmlns:a16="http://schemas.microsoft.com/office/drawing/2014/main" id="{76AC6E4C-C862-1121-7A2C-8523A12F171E}"/>
              </a:ext>
            </a:extLst>
          </p:cNvPr>
          <p:cNvCxnSpPr>
            <a:cxnSpLocks/>
          </p:cNvCxnSpPr>
          <p:nvPr/>
        </p:nvCxnSpPr>
        <p:spPr>
          <a:xfrm>
            <a:off x="9671670" y="1569027"/>
            <a:ext cx="0" cy="10910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3">
            <a:extLst>
              <a:ext uri="{FF2B5EF4-FFF2-40B4-BE49-F238E27FC236}">
                <a16:creationId xmlns:a16="http://schemas.microsoft.com/office/drawing/2014/main" id="{19789B29-03B5-D7D1-0F41-8261619C0FB2}"/>
              </a:ext>
            </a:extLst>
          </p:cNvPr>
          <p:cNvSpPr>
            <a:spLocks noChangeArrowheads="1"/>
          </p:cNvSpPr>
          <p:nvPr/>
        </p:nvSpPr>
        <p:spPr bwMode="auto">
          <a:xfrm>
            <a:off x="9660298" y="2387190"/>
            <a:ext cx="79701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en-US" sz="1050" b="1" dirty="0">
                <a:solidFill>
                  <a:srgbClr val="FF0000"/>
                </a:solidFill>
                <a:latin typeface="+mj-lt"/>
                <a:ea typeface="+mj-ea"/>
                <a:cs typeface="+mj-cs"/>
              </a:rPr>
              <a:t>~85 days</a:t>
            </a:r>
          </a:p>
        </p:txBody>
      </p:sp>
    </p:spTree>
    <p:extLst>
      <p:ext uri="{BB962C8B-B14F-4D97-AF65-F5344CB8AC3E}">
        <p14:creationId xmlns:p14="http://schemas.microsoft.com/office/powerpoint/2010/main" val="378917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00D8334-693B-9AAB-42A2-0A718356120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C3BC2A55-34BD-6AFE-FD38-1DC09D9D3F38}"/>
              </a:ext>
            </a:extLst>
          </p:cNvPr>
          <p:cNvSpPr txBox="1">
            <a:spLocks/>
          </p:cNvSpPr>
          <p:nvPr/>
        </p:nvSpPr>
        <p:spPr>
          <a:xfrm>
            <a:off x="228600" y="276714"/>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Recommendations</a:t>
            </a:r>
            <a:endParaRPr lang="en-US" sz="2800" dirty="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FCB59D00-F6E1-9D3B-5891-4B21CD5D82C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2" name="Table 2">
            <a:extLst>
              <a:ext uri="{FF2B5EF4-FFF2-40B4-BE49-F238E27FC236}">
                <a16:creationId xmlns:a16="http://schemas.microsoft.com/office/drawing/2014/main" id="{913693C6-31F0-9005-C14B-A1B946FFEDA2}"/>
              </a:ext>
            </a:extLst>
          </p:cNvPr>
          <p:cNvGraphicFramePr>
            <a:graphicFrameLocks noGrp="1"/>
          </p:cNvGraphicFramePr>
          <p:nvPr>
            <p:extLst>
              <p:ext uri="{D42A27DB-BD31-4B8C-83A1-F6EECF244321}">
                <p14:modId xmlns:p14="http://schemas.microsoft.com/office/powerpoint/2010/main" val="2482230179"/>
              </p:ext>
            </p:extLst>
          </p:nvPr>
        </p:nvGraphicFramePr>
        <p:xfrm>
          <a:off x="315058" y="664512"/>
          <a:ext cx="11561883" cy="4719320"/>
        </p:xfrm>
        <a:graphic>
          <a:graphicData uri="http://schemas.openxmlformats.org/drawingml/2006/table">
            <a:tbl>
              <a:tblPr firstRow="1" bandRow="1">
                <a:tableStyleId>{7DF18680-E054-41AD-8BC1-D1AEF772440D}</a:tableStyleId>
              </a:tblPr>
              <a:tblGrid>
                <a:gridCol w="1654419">
                  <a:extLst>
                    <a:ext uri="{9D8B030D-6E8A-4147-A177-3AD203B41FA5}">
                      <a16:colId xmlns:a16="http://schemas.microsoft.com/office/drawing/2014/main" val="4055051372"/>
                    </a:ext>
                  </a:extLst>
                </a:gridCol>
                <a:gridCol w="9907464">
                  <a:extLst>
                    <a:ext uri="{9D8B030D-6E8A-4147-A177-3AD203B41FA5}">
                      <a16:colId xmlns:a16="http://schemas.microsoft.com/office/drawing/2014/main" val="553764747"/>
                    </a:ext>
                  </a:extLst>
                </a:gridCol>
              </a:tblGrid>
              <a:tr h="370840">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1144367692"/>
                  </a:ext>
                </a:extLst>
              </a:tr>
              <a:tr h="370840">
                <a:tc>
                  <a:txBody>
                    <a:bodyPr/>
                    <a:lstStyle/>
                    <a:p>
                      <a:pPr marL="0" indent="0">
                        <a:buFont typeface="Arial" panose="020B0604020202020204" pitchFamily="34" charset="0"/>
                        <a:buNone/>
                      </a:pPr>
                      <a:r>
                        <a:rPr lang="en-US" sz="1500" b="1" dirty="0"/>
                        <a:t>Primary Trac</a:t>
                      </a:r>
                      <a:endParaRPr lang="en-US" sz="1500" b="1"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effectLst/>
                        </a:rPr>
                        <a:t>The company should prioritize Software Engineering, Data, and Design as the target groups for customer attraction.</a:t>
                      </a:r>
                      <a:endParaRPr lang="en-US" sz="1500" b="0" dirty="0">
                        <a:latin typeface="+mn-lt"/>
                      </a:endParaRPr>
                    </a:p>
                  </a:txBody>
                  <a:tcPr/>
                </a:tc>
                <a:extLst>
                  <a:ext uri="{0D108BD9-81ED-4DB2-BD59-A6C34878D82A}">
                    <a16:rowId xmlns:a16="http://schemas.microsoft.com/office/drawing/2014/main" val="1604191078"/>
                  </a:ext>
                </a:extLst>
              </a:tr>
              <a:tr h="370840">
                <a:tc>
                  <a:txBody>
                    <a:bodyPr/>
                    <a:lstStyle/>
                    <a:p>
                      <a:pPr marL="0" indent="0">
                        <a:buFont typeface="Arial" panose="020B0604020202020204" pitchFamily="34" charset="0"/>
                        <a:buNone/>
                      </a:pPr>
                      <a:r>
                        <a:rPr lang="en-US" sz="1500" b="1" dirty="0"/>
                        <a:t>Employment Status</a:t>
                      </a:r>
                      <a:endParaRPr lang="en-US" sz="1500" b="1"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u="sng" dirty="0"/>
                        <a:t>student</a:t>
                      </a:r>
                      <a:r>
                        <a:rPr lang="en-US" sz="1500" b="0" dirty="0"/>
                        <a:t> and </a:t>
                      </a:r>
                      <a:r>
                        <a:rPr lang="en-US" sz="1500" b="0" u="sng" dirty="0"/>
                        <a:t>unemployment</a:t>
                      </a:r>
                      <a:r>
                        <a:rPr lang="en-US" sz="1500" b="0" dirty="0"/>
                        <a:t> are more likely to join </a:t>
                      </a:r>
                      <a:r>
                        <a:rPr lang="en-US" sz="1500" b="0" dirty="0" err="1"/>
                        <a:t>pathrise</a:t>
                      </a:r>
                      <a:r>
                        <a:rPr lang="en-US" sz="1500" b="0" dirty="0"/>
                        <a:t> program in order to find a job and </a:t>
                      </a:r>
                      <a:r>
                        <a:rPr lang="en-US" sz="1500" b="0" kern="1200" dirty="0">
                          <a:solidFill>
                            <a:schemeClr val="dk1"/>
                          </a:solidFill>
                          <a:effectLst/>
                        </a:rPr>
                        <a:t>they have shown the highest percentage of successful placements</a:t>
                      </a:r>
                      <a:r>
                        <a:rPr lang="en-US" sz="1500" b="0" dirty="0"/>
                        <a:t> so these can be good choices as</a:t>
                      </a:r>
                      <a:r>
                        <a:rPr lang="en-US" sz="1500" b="0" kern="1200" dirty="0">
                          <a:solidFill>
                            <a:schemeClr val="dk1"/>
                          </a:solidFill>
                          <a:effectLst/>
                        </a:rPr>
                        <a:t> potential clients</a:t>
                      </a:r>
                      <a:endParaRPr lang="en-US" sz="1500" b="0" dirty="0">
                        <a:latin typeface="+mn-lt"/>
                      </a:endParaRPr>
                    </a:p>
                  </a:txBody>
                  <a:tcPr/>
                </a:tc>
                <a:extLst>
                  <a:ext uri="{0D108BD9-81ED-4DB2-BD59-A6C34878D82A}">
                    <a16:rowId xmlns:a16="http://schemas.microsoft.com/office/drawing/2014/main" val="2309641132"/>
                  </a:ext>
                </a:extLst>
              </a:tr>
              <a:tr h="370840">
                <a:tc>
                  <a:txBody>
                    <a:bodyPr/>
                    <a:lstStyle/>
                    <a:p>
                      <a:pPr marL="0" indent="0" algn="l" defTabSz="914400" rtl="0" eaLnBrk="1" latinLnBrk="0" hangingPunct="1">
                        <a:buFont typeface="Arial" panose="020B0604020202020204" pitchFamily="34" charset="0"/>
                        <a:buNone/>
                      </a:pPr>
                      <a:r>
                        <a:rPr lang="en-US" sz="1500" b="0" kern="1200" dirty="0">
                          <a:solidFill>
                            <a:schemeClr val="dk1"/>
                          </a:solidFill>
                          <a:effectLst/>
                        </a:rPr>
                        <a:t>Biggest challenge in search </a:t>
                      </a:r>
                    </a:p>
                    <a:p>
                      <a:pPr marL="0" indent="0" algn="l" defTabSz="914400" rtl="0" eaLnBrk="1" latinLnBrk="0" hangingPunct="1">
                        <a:buFont typeface="Arial" panose="020B0604020202020204" pitchFamily="34" charset="0"/>
                        <a:buNone/>
                      </a:pPr>
                      <a:endParaRPr lang="en-US" sz="1500" b="0" kern="1200" dirty="0">
                        <a:solidFill>
                          <a:schemeClr val="dk1"/>
                        </a:solidFill>
                        <a:effectLst/>
                        <a:latin typeface="+mn-lt"/>
                        <a:ea typeface="+mn-ea"/>
                        <a:cs typeface="+mn-cs"/>
                      </a:endParaRPr>
                    </a:p>
                  </a:txBody>
                  <a:tcPr/>
                </a:tc>
                <a:tc>
                  <a:txBody>
                    <a:bodyPr/>
                    <a:lstStyle/>
                    <a:p>
                      <a:r>
                        <a:rPr lang="en-US" sz="1500" b="0" dirty="0">
                          <a:effectLst/>
                        </a:rPr>
                        <a:t>most of the </a:t>
                      </a:r>
                      <a:r>
                        <a:rPr lang="en-US" sz="1500" b="0" dirty="0"/>
                        <a:t>clients mentioned </a:t>
                      </a:r>
                      <a:r>
                        <a:rPr lang="en-US" sz="1500" b="1" u="sng" dirty="0">
                          <a:effectLst/>
                        </a:rPr>
                        <a:t>hearing back from my application </a:t>
                      </a:r>
                      <a:r>
                        <a:rPr lang="en-US" sz="1500" b="0" u="none" dirty="0">
                          <a:effectLst/>
                        </a:rPr>
                        <a:t>as their biggest </a:t>
                      </a:r>
                      <a:r>
                        <a:rPr lang="en-US" sz="1500" b="0" u="none" dirty="0" err="1">
                          <a:effectLst/>
                        </a:rPr>
                        <a:t>challange</a:t>
                      </a:r>
                      <a:r>
                        <a:rPr lang="en-US" sz="1500" b="0" u="none" dirty="0">
                          <a:effectLst/>
                        </a:rPr>
                        <a:t> </a:t>
                      </a:r>
                      <a:r>
                        <a:rPr lang="en-US" sz="1500" b="0" dirty="0">
                          <a:effectLst/>
                        </a:rPr>
                        <a:t>but we can see company has better success rate  in </a:t>
                      </a:r>
                      <a:r>
                        <a:rPr lang="en-US" sz="1500" b="1" u="sng" dirty="0">
                          <a:solidFill>
                            <a:srgbClr val="000000"/>
                          </a:solidFill>
                          <a:effectLst/>
                        </a:rPr>
                        <a:t>Getting past final round interviews </a:t>
                      </a:r>
                      <a:r>
                        <a:rPr lang="en-US" sz="1500" b="0" dirty="0">
                          <a:solidFill>
                            <a:srgbClr val="000000"/>
                          </a:solidFill>
                          <a:effectLst/>
                        </a:rPr>
                        <a:t>and in other aspect has almost equal performance .Except for </a:t>
                      </a:r>
                      <a:r>
                        <a:rPr lang="en-US" sz="1500" b="1" u="sng" dirty="0">
                          <a:solidFill>
                            <a:srgbClr val="000000"/>
                          </a:solidFill>
                          <a:effectLst/>
                        </a:rPr>
                        <a:t>technical skills </a:t>
                      </a:r>
                      <a:r>
                        <a:rPr lang="en-US" sz="1500" b="0" dirty="0">
                          <a:solidFill>
                            <a:srgbClr val="000000"/>
                          </a:solidFill>
                          <a:effectLst/>
                        </a:rPr>
                        <a:t>and </a:t>
                      </a:r>
                      <a:r>
                        <a:rPr lang="en-US" sz="1500" b="1" u="sng" dirty="0">
                          <a:solidFill>
                            <a:srgbClr val="000000"/>
                          </a:solidFill>
                          <a:effectLst/>
                        </a:rPr>
                        <a:t>resume gap</a:t>
                      </a:r>
                      <a:r>
                        <a:rPr lang="en-US" sz="1500" b="0" dirty="0">
                          <a:solidFill>
                            <a:srgbClr val="000000"/>
                          </a:solidFill>
                          <a:effectLst/>
                        </a:rPr>
                        <a:t>.</a:t>
                      </a:r>
                      <a:endParaRPr lang="en-US" sz="1500" b="0" dirty="0">
                        <a:latin typeface="+mn-lt"/>
                      </a:endParaRPr>
                    </a:p>
                  </a:txBody>
                  <a:tcPr/>
                </a:tc>
                <a:extLst>
                  <a:ext uri="{0D108BD9-81ED-4DB2-BD59-A6C34878D82A}">
                    <a16:rowId xmlns:a16="http://schemas.microsoft.com/office/drawing/2014/main" val="3880351367"/>
                  </a:ext>
                </a:extLst>
              </a:tr>
              <a:tr h="370840">
                <a:tc>
                  <a:txBody>
                    <a:bodyPr/>
                    <a:lstStyle/>
                    <a:p>
                      <a:pPr marL="0" indent="0" algn="l" defTabSz="914400" rtl="0" eaLnBrk="1" latinLnBrk="0" hangingPunct="1">
                        <a:buFont typeface="Arial" panose="020B0604020202020204" pitchFamily="34" charset="0"/>
                        <a:buNone/>
                      </a:pPr>
                      <a:r>
                        <a:rPr lang="en-US" sz="1500" b="0" kern="1200" dirty="0">
                          <a:solidFill>
                            <a:schemeClr val="dk1"/>
                          </a:solidFill>
                          <a:effectLst/>
                        </a:rPr>
                        <a:t>Professional experience</a:t>
                      </a:r>
                      <a:endParaRPr lang="en-US" sz="15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rgbClr val="000000"/>
                          </a:solidFill>
                        </a:rPr>
                        <a:t>Most of clients have 1-2 year </a:t>
                      </a:r>
                      <a:r>
                        <a:rPr lang="en-US" sz="1500" b="0" dirty="0" err="1">
                          <a:solidFill>
                            <a:srgbClr val="000000"/>
                          </a:solidFill>
                        </a:rPr>
                        <a:t>exprience</a:t>
                      </a:r>
                      <a:r>
                        <a:rPr lang="en-US" sz="1500" b="0" dirty="0">
                          <a:solidFill>
                            <a:srgbClr val="000000"/>
                          </a:solidFill>
                        </a:rPr>
                        <a:t>, but we see people with 3+ year experience have more chance to get placed</a:t>
                      </a:r>
                      <a:endParaRPr lang="en-US" sz="1500" b="0" dirty="0">
                        <a:solidFill>
                          <a:srgbClr val="000000"/>
                        </a:solidFill>
                        <a:latin typeface="+mn-lt"/>
                      </a:endParaRPr>
                    </a:p>
                  </a:txBody>
                  <a:tcPr/>
                </a:tc>
                <a:extLst>
                  <a:ext uri="{0D108BD9-81ED-4DB2-BD59-A6C34878D82A}">
                    <a16:rowId xmlns:a16="http://schemas.microsoft.com/office/drawing/2014/main" val="3102927179"/>
                  </a:ext>
                </a:extLst>
              </a:tr>
              <a:tr h="370840">
                <a:tc>
                  <a:txBody>
                    <a:bodyPr/>
                    <a:lstStyle/>
                    <a:p>
                      <a:pPr marL="0" indent="0" algn="l" defTabSz="914400" rtl="0" eaLnBrk="1" latinLnBrk="0" hangingPunct="1">
                        <a:buFont typeface="Arial" panose="020B0604020202020204" pitchFamily="34" charset="0"/>
                        <a:buNone/>
                      </a:pPr>
                      <a:r>
                        <a:rPr lang="en-US" sz="1500" b="1" kern="1200" dirty="0">
                          <a:solidFill>
                            <a:schemeClr val="dk1"/>
                          </a:solidFill>
                          <a:effectLst/>
                        </a:rPr>
                        <a:t>Work authorization status</a:t>
                      </a:r>
                      <a:endParaRPr lang="en-US" sz="1500" b="1"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rgbClr val="000000"/>
                          </a:solidFill>
                          <a:effectLst/>
                        </a:rPr>
                        <a:t>most of the  participants are </a:t>
                      </a:r>
                      <a:r>
                        <a:rPr lang="en-US" sz="1500" b="1" u="sng" kern="1200" dirty="0">
                          <a:solidFill>
                            <a:schemeClr val="dk1"/>
                          </a:solidFill>
                        </a:rPr>
                        <a:t>citizens</a:t>
                      </a:r>
                      <a:r>
                        <a:rPr lang="en-US" sz="1500" b="0" dirty="0">
                          <a:solidFill>
                            <a:srgbClr val="000000"/>
                          </a:solidFill>
                          <a:effectLst/>
                        </a:rPr>
                        <a:t> (48.91%), we can see all kind of authorizations have successful rate between 34 to 39 % except for </a:t>
                      </a:r>
                      <a:r>
                        <a:rPr lang="en-US" sz="1500" b="1" u="sng" kern="1200" dirty="0">
                          <a:solidFill>
                            <a:schemeClr val="dk1"/>
                          </a:solidFill>
                        </a:rPr>
                        <a:t>STEM OPT </a:t>
                      </a:r>
                      <a:r>
                        <a:rPr lang="en-US" sz="1500" b="0" dirty="0">
                          <a:solidFill>
                            <a:srgbClr val="000000"/>
                          </a:solidFill>
                          <a:effectLst/>
                        </a:rPr>
                        <a:t>and </a:t>
                      </a:r>
                      <a:r>
                        <a:rPr lang="en-US" sz="1500" b="1" u="sng" kern="1200" dirty="0">
                          <a:solidFill>
                            <a:schemeClr val="dk1"/>
                          </a:solidFill>
                        </a:rPr>
                        <a:t>H1B</a:t>
                      </a:r>
                      <a:r>
                        <a:rPr lang="en-US" sz="1500" b="0" dirty="0">
                          <a:solidFill>
                            <a:srgbClr val="000000"/>
                          </a:solidFill>
                          <a:effectLst/>
                        </a:rPr>
                        <a:t> which are less likely to get a job. </a:t>
                      </a:r>
                      <a:r>
                        <a:rPr lang="en-US" sz="1500" b="0" dirty="0" err="1">
                          <a:solidFill>
                            <a:srgbClr val="000000"/>
                          </a:solidFill>
                          <a:effectLst/>
                        </a:rPr>
                        <a:t>Pathrise</a:t>
                      </a:r>
                      <a:r>
                        <a:rPr lang="en-US" sz="1500" b="0" dirty="0">
                          <a:solidFill>
                            <a:srgbClr val="000000"/>
                          </a:solidFill>
                          <a:effectLst/>
                        </a:rPr>
                        <a:t> should consider work authorization as a factor to get clients.</a:t>
                      </a:r>
                      <a:endParaRPr lang="en-US" sz="1500" b="0" i="0" dirty="0">
                        <a:solidFill>
                          <a:srgbClr val="000000"/>
                        </a:solidFill>
                        <a:effectLst/>
                        <a:latin typeface="+mn-lt"/>
                      </a:endParaRPr>
                    </a:p>
                  </a:txBody>
                  <a:tcPr/>
                </a:tc>
                <a:extLst>
                  <a:ext uri="{0D108BD9-81ED-4DB2-BD59-A6C34878D82A}">
                    <a16:rowId xmlns:a16="http://schemas.microsoft.com/office/drawing/2014/main" val="385240059"/>
                  </a:ext>
                </a:extLst>
              </a:tr>
              <a:tr h="370840">
                <a:tc>
                  <a:txBody>
                    <a:bodyPr/>
                    <a:lstStyle/>
                    <a:p>
                      <a:pPr marL="0" indent="0">
                        <a:buFont typeface="Arial" panose="020B0604020202020204" pitchFamily="34" charset="0"/>
                        <a:buNone/>
                      </a:pPr>
                      <a:r>
                        <a:rPr lang="en-US" sz="1500" b="0" dirty="0">
                          <a:solidFill>
                            <a:srgbClr val="000000"/>
                          </a:solidFill>
                        </a:rPr>
                        <a:t>Gender</a:t>
                      </a:r>
                      <a:endParaRPr lang="en-US" sz="1500" b="0" dirty="0">
                        <a:solidFill>
                          <a:srgbClr val="000000"/>
                        </a:solidFill>
                        <a:latin typeface="+mn-lt"/>
                      </a:endParaRPr>
                    </a:p>
                  </a:txBody>
                  <a:tcPr/>
                </a:tc>
                <a:tc>
                  <a:txBody>
                    <a:bodyPr/>
                    <a:lstStyle/>
                    <a:p>
                      <a:r>
                        <a:rPr lang="en-US" sz="1500" b="0" kern="1200" dirty="0">
                          <a:solidFill>
                            <a:schemeClr val="dk1"/>
                          </a:solidFill>
                          <a:effectLst/>
                        </a:rPr>
                        <a:t>72.7% of participants are </a:t>
                      </a:r>
                      <a:r>
                        <a:rPr lang="en-US" sz="1500" b="1" u="sng" kern="1200" dirty="0">
                          <a:solidFill>
                            <a:schemeClr val="dk1"/>
                          </a:solidFill>
                        </a:rPr>
                        <a:t>male</a:t>
                      </a:r>
                      <a:r>
                        <a:rPr lang="en-US" sz="1500" b="0" kern="1200" dirty="0">
                          <a:solidFill>
                            <a:schemeClr val="dk1"/>
                          </a:solidFill>
                          <a:effectLst/>
                        </a:rPr>
                        <a:t>, and the male gender also has the highest percentage of placements. However, in order to avoid any gender bias, the company does not intend to exclusively target males for client attraction.</a:t>
                      </a:r>
                      <a:endParaRPr lang="en-US" sz="1500" b="0" dirty="0">
                        <a:latin typeface="+mn-lt"/>
                      </a:endParaRPr>
                    </a:p>
                  </a:txBody>
                  <a:tcPr/>
                </a:tc>
                <a:extLst>
                  <a:ext uri="{0D108BD9-81ED-4DB2-BD59-A6C34878D82A}">
                    <a16:rowId xmlns:a16="http://schemas.microsoft.com/office/drawing/2014/main" val="2021632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rgbClr val="000000"/>
                          </a:solidFill>
                          <a:effectLst/>
                        </a:rPr>
                        <a:t>Race</a:t>
                      </a:r>
                      <a:endParaRPr lang="en-US" sz="1500" b="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rgbClr val="000000"/>
                          </a:solidFill>
                          <a:effectLst/>
                        </a:rPr>
                        <a:t>35.4% of participants are </a:t>
                      </a:r>
                      <a:r>
                        <a:rPr lang="en-US" sz="1500" b="1" u="sng" dirty="0">
                          <a:solidFill>
                            <a:srgbClr val="000000"/>
                          </a:solidFill>
                          <a:effectLst/>
                        </a:rPr>
                        <a:t>East Asian or Asian American </a:t>
                      </a:r>
                      <a:r>
                        <a:rPr lang="en-US" sz="1500" b="0" dirty="0">
                          <a:solidFill>
                            <a:srgbClr val="000000"/>
                          </a:solidFill>
                          <a:effectLst/>
                        </a:rPr>
                        <a:t>with 38% of getting placed. But as we see 100 % of Native American or Alaskan Native have gotten placed. Even if </a:t>
                      </a:r>
                      <a:r>
                        <a:rPr lang="en-US" sz="1500" b="1" u="sng" dirty="0">
                          <a:solidFill>
                            <a:srgbClr val="000000"/>
                          </a:solidFill>
                          <a:effectLst/>
                        </a:rPr>
                        <a:t>Black, Afro-Caribbean, or African American </a:t>
                      </a:r>
                      <a:r>
                        <a:rPr lang="en-US" sz="1500" b="0" dirty="0">
                          <a:solidFill>
                            <a:srgbClr val="000000"/>
                          </a:solidFill>
                          <a:effectLst/>
                        </a:rPr>
                        <a:t>just 5% of the population their chance of getting placed are less than any other races.</a:t>
                      </a:r>
                      <a:endParaRPr lang="en-US" sz="1500" b="0" i="0" dirty="0">
                        <a:solidFill>
                          <a:srgbClr val="000000"/>
                        </a:solidFill>
                        <a:effectLst/>
                        <a:latin typeface="+mn-lt"/>
                      </a:endParaRPr>
                    </a:p>
                  </a:txBody>
                  <a:tcPr/>
                </a:tc>
                <a:extLst>
                  <a:ext uri="{0D108BD9-81ED-4DB2-BD59-A6C34878D82A}">
                    <a16:rowId xmlns:a16="http://schemas.microsoft.com/office/drawing/2014/main" val="772215463"/>
                  </a:ext>
                </a:extLst>
              </a:tr>
            </a:tbl>
          </a:graphicData>
        </a:graphic>
      </p:graphicFrame>
    </p:spTree>
    <p:extLst>
      <p:ext uri="{BB962C8B-B14F-4D97-AF65-F5344CB8AC3E}">
        <p14:creationId xmlns:p14="http://schemas.microsoft.com/office/powerpoint/2010/main" val="344349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err="1"/>
              <a:t>Pathrise</a:t>
            </a:r>
            <a:r>
              <a:rPr lang="en-US" sz="3200" b="1" dirty="0"/>
              <a:t> Company </a:t>
            </a:r>
            <a:br>
              <a:rPr lang="en-US" sz="3200" b="1" dirty="0"/>
            </a:br>
            <a:endParaRPr lang="en-US" sz="3200" b="1"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a:cxnSpLocks/>
          </p:cNvCxnSpPr>
          <p:nvPr/>
        </p:nvCxnSpPr>
        <p:spPr>
          <a:xfrm>
            <a:off x="4152902" y="4532162"/>
            <a:ext cx="0" cy="155430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a:cxnSpLocks/>
          </p:cNvCxnSpPr>
          <p:nvPr/>
        </p:nvCxnSpPr>
        <p:spPr>
          <a:xfrm>
            <a:off x="8039100" y="4532162"/>
            <a:ext cx="0" cy="1554309"/>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 name="AutoShape 2">
            <a:hlinkClick r:id="rId3"/>
            <a:extLst>
              <a:ext uri="{FF2B5EF4-FFF2-40B4-BE49-F238E27FC236}">
                <a16:creationId xmlns:a16="http://schemas.microsoft.com/office/drawing/2014/main" id="{12E47806-F2A3-6642-718C-C94CAC4887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hlinkClick r:id="rId3"/>
            <a:extLst>
              <a:ext uri="{FF2B5EF4-FFF2-40B4-BE49-F238E27FC236}">
                <a16:creationId xmlns:a16="http://schemas.microsoft.com/office/drawing/2014/main" id="{3EBEDB7F-BAFB-CDAC-1CC4-D5C40669F96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D75C38B1-C11D-1882-454A-1C6FE8ABF983}"/>
              </a:ext>
            </a:extLst>
          </p:cNvPr>
          <p:cNvSpPr txBox="1"/>
          <p:nvPr/>
        </p:nvSpPr>
        <p:spPr>
          <a:xfrm>
            <a:off x="2054783" y="1006194"/>
            <a:ext cx="8387232" cy="2308324"/>
          </a:xfrm>
          <a:prstGeom prst="rect">
            <a:avLst/>
          </a:prstGeom>
          <a:noFill/>
        </p:spPr>
        <p:txBody>
          <a:bodyPr wrap="none" rtlCol="0">
            <a:spAutoFit/>
          </a:bodyPr>
          <a:lstStyle/>
          <a:p>
            <a:pPr algn="ctr"/>
            <a:r>
              <a:rPr lang="en-US" sz="6000" b="1" i="0" dirty="0">
                <a:solidFill>
                  <a:schemeClr val="accent1"/>
                </a:solidFill>
                <a:effectLst/>
                <a:latin typeface="Gt walsheim pro"/>
              </a:rPr>
              <a:t>Land Your Dream Job</a:t>
            </a:r>
            <a:br>
              <a:rPr lang="en-US" b="0" i="0" dirty="0">
                <a:solidFill>
                  <a:srgbClr val="333333"/>
                </a:solidFill>
                <a:effectLst/>
                <a:latin typeface="Gt walsheim pro"/>
              </a:rPr>
            </a:br>
            <a:endParaRPr lang="en-US" b="0" i="0" dirty="0">
              <a:solidFill>
                <a:srgbClr val="333333"/>
              </a:solidFill>
              <a:effectLst/>
              <a:latin typeface="Gt walsheim pro"/>
            </a:endParaRPr>
          </a:p>
          <a:p>
            <a:pPr algn="ctr"/>
            <a:r>
              <a:rPr lang="en-US" sz="2400" b="1" i="0" dirty="0">
                <a:solidFill>
                  <a:srgbClr val="54555E"/>
                </a:solidFill>
                <a:effectLst/>
                <a:latin typeface="Lato" panose="020F0502020204030203" pitchFamily="34" charset="0"/>
              </a:rPr>
              <a:t>Our mentors help you get more interviews and ace them for</a:t>
            </a:r>
          </a:p>
          <a:p>
            <a:pPr algn="ctr"/>
            <a:r>
              <a:rPr lang="en-US" sz="2400" b="1" i="0" dirty="0">
                <a:solidFill>
                  <a:srgbClr val="54555E"/>
                </a:solidFill>
                <a:effectLst/>
                <a:latin typeface="Lato" panose="020F0502020204030203" pitchFamily="34" charset="0"/>
              </a:rPr>
              <a:t> top companies like Google, Amazon, McKinsey and more.</a:t>
            </a:r>
          </a:p>
          <a:p>
            <a:pPr algn="ctr"/>
            <a:endParaRPr lang="en-US" dirty="0"/>
          </a:p>
        </p:txBody>
      </p:sp>
      <p:sp>
        <p:nvSpPr>
          <p:cNvPr id="12" name="TextBox 11">
            <a:extLst>
              <a:ext uri="{FF2B5EF4-FFF2-40B4-BE49-F238E27FC236}">
                <a16:creationId xmlns:a16="http://schemas.microsoft.com/office/drawing/2014/main" id="{BDD31F69-6F9A-BE15-A2E5-8C9ED42B043F}"/>
              </a:ext>
            </a:extLst>
          </p:cNvPr>
          <p:cNvSpPr txBox="1"/>
          <p:nvPr/>
        </p:nvSpPr>
        <p:spPr>
          <a:xfrm>
            <a:off x="1483038" y="3623996"/>
            <a:ext cx="9225924" cy="738664"/>
          </a:xfrm>
          <a:prstGeom prst="rect">
            <a:avLst/>
          </a:prstGeom>
          <a:noFill/>
        </p:spPr>
        <p:txBody>
          <a:bodyPr wrap="none" rtlCol="0">
            <a:spAutoFit/>
          </a:bodyPr>
          <a:lstStyle/>
          <a:p>
            <a:r>
              <a:rPr lang="en-US" sz="2400" b="1" i="0" dirty="0">
                <a:solidFill>
                  <a:srgbClr val="333333"/>
                </a:solidFill>
                <a:effectLst/>
                <a:latin typeface="Gtwalsheimpro"/>
              </a:rPr>
              <a:t>We've helped </a:t>
            </a:r>
            <a:r>
              <a:rPr lang="en-US" sz="2400" b="1" i="0" u="sng" dirty="0">
                <a:solidFill>
                  <a:srgbClr val="333333"/>
                </a:solidFill>
                <a:effectLst/>
                <a:latin typeface="Gtwalsheimpro"/>
              </a:rPr>
              <a:t>2,250+</a:t>
            </a:r>
            <a:r>
              <a:rPr lang="en-US" sz="2400" b="1" i="0" dirty="0">
                <a:solidFill>
                  <a:srgbClr val="333333"/>
                </a:solidFill>
                <a:effectLst/>
                <a:latin typeface="Gtwalsheimpro"/>
              </a:rPr>
              <a:t> fellows of </a:t>
            </a:r>
            <a:r>
              <a:rPr lang="en-US" sz="2400" b="1" i="0" dirty="0">
                <a:solidFill>
                  <a:srgbClr val="333333"/>
                </a:solidFill>
                <a:effectLst/>
                <a:highlight>
                  <a:srgbClr val="FFFF00"/>
                </a:highlight>
                <a:latin typeface="Gtwalsheimpro"/>
              </a:rPr>
              <a:t>all sorts of backgrounds </a:t>
            </a:r>
            <a:r>
              <a:rPr lang="en-US" sz="2400" b="1" i="0" dirty="0">
                <a:solidFill>
                  <a:srgbClr val="333333"/>
                </a:solidFill>
                <a:effectLst/>
                <a:latin typeface="Gtwalsheimpro"/>
              </a:rPr>
              <a:t>land great jobs</a:t>
            </a:r>
          </a:p>
          <a:p>
            <a:endParaRPr lang="en-US" dirty="0"/>
          </a:p>
        </p:txBody>
      </p:sp>
      <p:sp>
        <p:nvSpPr>
          <p:cNvPr id="2" name="Rectangle 1">
            <a:extLst>
              <a:ext uri="{FF2B5EF4-FFF2-40B4-BE49-F238E27FC236}">
                <a16:creationId xmlns:a16="http://schemas.microsoft.com/office/drawing/2014/main" id="{0F2849BE-85AC-CB27-75A3-3B72B0FE3A96}"/>
              </a:ext>
            </a:extLst>
          </p:cNvPr>
          <p:cNvSpPr/>
          <p:nvPr/>
        </p:nvSpPr>
        <p:spPr>
          <a:xfrm>
            <a:off x="8477390" y="4426885"/>
            <a:ext cx="2843763" cy="1692066"/>
          </a:xfrm>
          <a:prstGeom prst="rect">
            <a:avLst/>
          </a:prstGeom>
        </p:spPr>
        <p:txBody>
          <a:bodyPr wrap="square" lIns="0" tIns="0" rIns="0" bIns="0" anchor="t">
            <a:spAutoFit/>
          </a:bodyPr>
          <a:lstStyle/>
          <a:p>
            <a:pPr>
              <a:lnSpc>
                <a:spcPts val="1900"/>
              </a:lnSpc>
            </a:pPr>
            <a:r>
              <a:rPr lang="en-US" sz="1600" b="1" i="0" dirty="0">
                <a:effectLst/>
                <a:latin typeface="Söhne"/>
              </a:rPr>
              <a:t>C: Networking:</a:t>
            </a:r>
            <a:r>
              <a:rPr lang="en-US" sz="1600" b="1" i="0" dirty="0">
                <a:solidFill>
                  <a:srgbClr val="374151"/>
                </a:solidFill>
                <a:effectLst/>
                <a:latin typeface="Söhne"/>
              </a:rPr>
              <a:t> </a:t>
            </a:r>
            <a:r>
              <a:rPr lang="en-US" sz="1400" dirty="0" err="1">
                <a:latin typeface="Söhne"/>
              </a:rPr>
              <a:t>Pathrise</a:t>
            </a:r>
            <a:r>
              <a:rPr lang="en-US" sz="1400" dirty="0">
                <a:latin typeface="Söhne"/>
              </a:rPr>
              <a:t> emphasizes the importance of networking in the job search process. Participants are encouraged to build their professional networks by connecting with industry professionals, attending events, and leveraging online platforms.</a:t>
            </a:r>
            <a:endParaRPr lang="en-US" sz="1600" dirty="0">
              <a:latin typeface="Söhne"/>
            </a:endParaRPr>
          </a:p>
        </p:txBody>
      </p:sp>
      <p:sp>
        <p:nvSpPr>
          <p:cNvPr id="5" name="TextBox 4">
            <a:extLst>
              <a:ext uri="{FF2B5EF4-FFF2-40B4-BE49-F238E27FC236}">
                <a16:creationId xmlns:a16="http://schemas.microsoft.com/office/drawing/2014/main" id="{D899D8AE-F249-D3B6-A7FB-CC393A309504}"/>
              </a:ext>
            </a:extLst>
          </p:cNvPr>
          <p:cNvSpPr txBox="1"/>
          <p:nvPr/>
        </p:nvSpPr>
        <p:spPr>
          <a:xfrm>
            <a:off x="4555665" y="4405256"/>
            <a:ext cx="3080673" cy="1231106"/>
          </a:xfrm>
          <a:prstGeom prst="rect">
            <a:avLst/>
          </a:prstGeom>
          <a:noFill/>
        </p:spPr>
        <p:txBody>
          <a:bodyPr wrap="square" rtlCol="0">
            <a:spAutoFit/>
          </a:bodyPr>
          <a:lstStyle/>
          <a:p>
            <a:r>
              <a:rPr lang="en-US" b="1" i="0" dirty="0">
                <a:effectLst/>
                <a:latin typeface="Söhne"/>
              </a:rPr>
              <a:t>B: Project Work:</a:t>
            </a:r>
            <a:r>
              <a:rPr lang="en-US" b="1" i="0" dirty="0">
                <a:solidFill>
                  <a:srgbClr val="374151"/>
                </a:solidFill>
                <a:effectLst/>
                <a:latin typeface="Söhne"/>
              </a:rPr>
              <a:t> </a:t>
            </a:r>
            <a:r>
              <a:rPr lang="en-US" sz="1400" dirty="0">
                <a:latin typeface="Söhne"/>
              </a:rPr>
              <a:t>In addition to the curriculum, </a:t>
            </a:r>
            <a:endParaRPr lang="fa-IR" sz="1400" dirty="0">
              <a:latin typeface="Söhne"/>
            </a:endParaRPr>
          </a:p>
          <a:p>
            <a:r>
              <a:rPr lang="en-US" sz="1400" dirty="0">
                <a:latin typeface="Söhne"/>
              </a:rPr>
              <a:t>participants might work on real-world </a:t>
            </a:r>
            <a:endParaRPr lang="fa-IR" sz="1400" dirty="0">
              <a:latin typeface="Söhne"/>
            </a:endParaRPr>
          </a:p>
          <a:p>
            <a:r>
              <a:rPr lang="en-US" sz="1400" dirty="0">
                <a:latin typeface="Söhne"/>
              </a:rPr>
              <a:t>projects to gain practical experience and build their portfolios. </a:t>
            </a:r>
          </a:p>
        </p:txBody>
      </p:sp>
      <p:sp>
        <p:nvSpPr>
          <p:cNvPr id="7" name="Rectangle 6">
            <a:extLst>
              <a:ext uri="{FF2B5EF4-FFF2-40B4-BE49-F238E27FC236}">
                <a16:creationId xmlns:a16="http://schemas.microsoft.com/office/drawing/2014/main" id="{4ED4AD3B-0605-FBB8-5FB7-F393C068934F}"/>
              </a:ext>
            </a:extLst>
          </p:cNvPr>
          <p:cNvSpPr/>
          <p:nvPr/>
        </p:nvSpPr>
        <p:spPr>
          <a:xfrm>
            <a:off x="971541" y="4428295"/>
            <a:ext cx="2843761" cy="1690656"/>
          </a:xfrm>
          <a:prstGeom prst="rect">
            <a:avLst/>
          </a:prstGeom>
        </p:spPr>
        <p:txBody>
          <a:bodyPr wrap="square" lIns="0" tIns="0" rIns="0" bIns="0" anchor="t">
            <a:spAutoFit/>
          </a:bodyPr>
          <a:lstStyle/>
          <a:p>
            <a:pPr>
              <a:lnSpc>
                <a:spcPts val="1900"/>
              </a:lnSpc>
            </a:pPr>
            <a:r>
              <a:rPr lang="en-US" sz="1600" b="1" i="0" dirty="0">
                <a:effectLst/>
                <a:latin typeface="Söhne"/>
              </a:rPr>
              <a:t>A: </a:t>
            </a:r>
            <a:r>
              <a:rPr lang="en-US" b="1" i="0" dirty="0">
                <a:effectLst/>
                <a:latin typeface="Söhne"/>
              </a:rPr>
              <a:t>Mentorship</a:t>
            </a:r>
            <a:r>
              <a:rPr lang="en-US" sz="1600" b="1" i="0" dirty="0">
                <a:effectLst/>
                <a:latin typeface="Söhne"/>
              </a:rPr>
              <a:t>: </a:t>
            </a:r>
            <a:r>
              <a:rPr lang="en-US" sz="1400" i="0" dirty="0" err="1">
                <a:effectLst/>
                <a:latin typeface="Söhne"/>
              </a:rPr>
              <a:t>Pathrise</a:t>
            </a:r>
            <a:r>
              <a:rPr lang="en-US" sz="1400" i="0" dirty="0">
                <a:effectLst/>
                <a:latin typeface="Söhne"/>
              </a:rPr>
              <a:t> connects participants with experienced mentors who have expertise in the tech industry. These mentors provide personalized guidance, advice, and support throughout the job search process.</a:t>
            </a:r>
            <a:endParaRPr lang="en-US" sz="1600"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121214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5450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t>Pathrise</a:t>
            </a:r>
            <a:r>
              <a:rPr lang="en-US" sz="2800" b="1" dirty="0"/>
              <a:t> Project</a:t>
            </a:r>
            <a:endParaRPr lang="en-US" sz="28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857F5370-BF8E-406B-BEAE-B1224615626A}"/>
              </a:ext>
            </a:extLst>
          </p:cNvPr>
          <p:cNvSpPr/>
          <p:nvPr/>
        </p:nvSpPr>
        <p:spPr>
          <a:xfrm>
            <a:off x="541363" y="2445290"/>
            <a:ext cx="2428875" cy="2443361"/>
          </a:xfrm>
          <a:prstGeom prst="rect">
            <a:avLst/>
          </a:prstGeom>
        </p:spPr>
        <p:txBody>
          <a:bodyPr wrap="square" lIns="0" tIns="0" rIns="0" bIns="0" anchor="t">
            <a:spAutoFit/>
          </a:bodyPr>
          <a:lstStyle/>
          <a:p>
            <a:pPr algn="ctr">
              <a:lnSpc>
                <a:spcPts val="1900"/>
              </a:lnSpc>
            </a:pPr>
            <a:r>
              <a:rPr lang="en-US" b="1" dirty="0">
                <a:latin typeface="Söhne"/>
              </a:rPr>
              <a:t>This initiative involves both a classic  classification challenge and a regression aspect. Based on historical data regarding individuals who participated in </a:t>
            </a:r>
            <a:r>
              <a:rPr lang="en-US" b="1" dirty="0" err="1">
                <a:latin typeface="Söhne"/>
              </a:rPr>
              <a:t>Pathrise's</a:t>
            </a:r>
            <a:r>
              <a:rPr lang="en-US" b="1" dirty="0">
                <a:latin typeface="Söhne"/>
              </a:rPr>
              <a:t> program, the project encompasses two primary goals</a:t>
            </a:r>
            <a:r>
              <a:rPr lang="fa-IR" sz="2000" b="1" dirty="0">
                <a:solidFill>
                  <a:srgbClr val="374151"/>
                </a:solidFill>
                <a:latin typeface="Söhne"/>
              </a:rPr>
              <a:t>:</a:t>
            </a:r>
            <a:endParaRPr lang="en-US" sz="2000" b="1" dirty="0">
              <a:solidFill>
                <a:schemeClr val="tx1">
                  <a:lumMod val="75000"/>
                  <a:lumOff val="25000"/>
                </a:schemeClr>
              </a:solidFill>
              <a:latin typeface="Söhne"/>
              <a:ea typeface="Tahoma" panose="020B0604030504040204" pitchFamily="34" charset="0"/>
              <a:cs typeface="Tahoma" panose="020B0604030504040204" pitchFamily="34" charset="0"/>
            </a:endParaRPr>
          </a:p>
        </p:txBody>
      </p:sp>
      <p:sp>
        <p:nvSpPr>
          <p:cNvPr id="36" name="Rectangle 35">
            <a:extLst>
              <a:ext uri="{FF2B5EF4-FFF2-40B4-BE49-F238E27FC236}">
                <a16:creationId xmlns:a16="http://schemas.microsoft.com/office/drawing/2014/main" id="{98F5A313-1C6C-4AEE-8556-576074B1BF06}"/>
              </a:ext>
            </a:extLst>
          </p:cNvPr>
          <p:cNvSpPr/>
          <p:nvPr/>
        </p:nvSpPr>
        <p:spPr>
          <a:xfrm>
            <a:off x="8730788" y="2308682"/>
            <a:ext cx="2428875" cy="974626"/>
          </a:xfrm>
          <a:prstGeom prst="rect">
            <a:avLst/>
          </a:prstGeom>
        </p:spPr>
        <p:txBody>
          <a:bodyPr wrap="square" lIns="0" tIns="0" rIns="0" bIns="0" anchor="t">
            <a:spAutoFit/>
          </a:bodyPr>
          <a:lstStyle/>
          <a:p>
            <a:pPr algn="ctr">
              <a:lnSpc>
                <a:spcPts val="1900"/>
              </a:lnSpc>
            </a:pPr>
            <a:r>
              <a:rPr lang="en-US" sz="2000" b="1" dirty="0">
                <a:solidFill>
                  <a:schemeClr val="accent1"/>
                </a:solidFill>
                <a:cs typeface="Segoe UI" panose="020B0502040204020203" pitchFamily="34" charset="0"/>
              </a:rPr>
              <a:t>1. Preparing a model to predict whether people would find a job or not ?</a:t>
            </a:r>
          </a:p>
        </p:txBody>
      </p:sp>
      <p:sp>
        <p:nvSpPr>
          <p:cNvPr id="37" name="Rectangle 36">
            <a:extLst>
              <a:ext uri="{FF2B5EF4-FFF2-40B4-BE49-F238E27FC236}">
                <a16:creationId xmlns:a16="http://schemas.microsoft.com/office/drawing/2014/main" id="{0C310CC8-6624-4352-A642-89EF6FA7DCE6}"/>
              </a:ext>
            </a:extLst>
          </p:cNvPr>
          <p:cNvSpPr/>
          <p:nvPr/>
        </p:nvSpPr>
        <p:spPr>
          <a:xfrm>
            <a:off x="8889767" y="3855651"/>
            <a:ext cx="2428875" cy="730969"/>
          </a:xfrm>
          <a:prstGeom prst="rect">
            <a:avLst/>
          </a:prstGeom>
        </p:spPr>
        <p:txBody>
          <a:bodyPr wrap="square" lIns="0" tIns="0" rIns="0" bIns="0" anchor="t">
            <a:spAutoFit/>
          </a:bodyPr>
          <a:lstStyle/>
          <a:p>
            <a:pPr>
              <a:lnSpc>
                <a:spcPts val="1900"/>
              </a:lnSpc>
            </a:pPr>
            <a:r>
              <a:rPr lang="en-US" b="1" dirty="0">
                <a:solidFill>
                  <a:schemeClr val="accent5"/>
                </a:solidFill>
                <a:cs typeface="Segoe UI" panose="020B0502040204020203" pitchFamily="34" charset="0"/>
              </a:rPr>
              <a:t>2. Preparing a model to predict how long does it take to find a job?</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35457B4-B90D-6530-7A9B-1311D5056752}"/>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262781A3-B018-E754-1105-BCBEA4C6DFEC}"/>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Collection</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95C673A5-6EF6-4F0A-4204-D408C3201BF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16963534-2F2D-CD10-93DD-4ED366627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077" y="1141196"/>
            <a:ext cx="4228322" cy="2287804"/>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D0BE9261-DD5F-2400-D44E-394272E42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078" y="3890865"/>
            <a:ext cx="4228322" cy="2444238"/>
          </a:xfrm>
          <a:prstGeom prst="rect">
            <a:avLst/>
          </a:prstGeom>
        </p:spPr>
      </p:pic>
      <p:sp>
        <p:nvSpPr>
          <p:cNvPr id="13" name="TextBox 12">
            <a:extLst>
              <a:ext uri="{FF2B5EF4-FFF2-40B4-BE49-F238E27FC236}">
                <a16:creationId xmlns:a16="http://schemas.microsoft.com/office/drawing/2014/main" id="{D305DDD3-1F13-155B-8CEE-3E2DB4AB3DFB}"/>
              </a:ext>
            </a:extLst>
          </p:cNvPr>
          <p:cNvSpPr txBox="1"/>
          <p:nvPr/>
        </p:nvSpPr>
        <p:spPr>
          <a:xfrm>
            <a:off x="509954" y="2141588"/>
            <a:ext cx="4599991" cy="2862322"/>
          </a:xfrm>
          <a:prstGeom prst="rect">
            <a:avLst/>
          </a:prstGeom>
          <a:noFill/>
        </p:spPr>
        <p:txBody>
          <a:bodyPr wrap="square" rtlCol="0">
            <a:spAutoFit/>
          </a:bodyPr>
          <a:lstStyle/>
          <a:p>
            <a:r>
              <a:rPr lang="en-US" b="1" dirty="0"/>
              <a:t>In this project which we receive it from </a:t>
            </a:r>
            <a:r>
              <a:rPr lang="en-US" b="1" dirty="0" err="1"/>
              <a:t>Pathrise</a:t>
            </a:r>
            <a:r>
              <a:rPr lang="en-US" b="1" dirty="0"/>
              <a:t> </a:t>
            </a:r>
            <a:r>
              <a:rPr lang="en-US" b="1" dirty="0" err="1"/>
              <a:t>Campony</a:t>
            </a:r>
            <a:r>
              <a:rPr lang="en-US" b="1" dirty="0"/>
              <a:t> as an Excel file.</a:t>
            </a:r>
          </a:p>
          <a:p>
            <a:r>
              <a:rPr lang="en-US" dirty="0"/>
              <a:t>Data has 2544 rows and 16 columns</a:t>
            </a:r>
          </a:p>
          <a:p>
            <a:endParaRPr lang="en-US" dirty="0"/>
          </a:p>
          <a:p>
            <a:r>
              <a:rPr lang="en-US" b="1" dirty="0"/>
              <a:t>As you can see there are sum </a:t>
            </a:r>
            <a:r>
              <a:rPr lang="en-US" b="1" dirty="0" err="1"/>
              <a:t>informations</a:t>
            </a:r>
            <a:r>
              <a:rPr lang="en-US" b="1" dirty="0"/>
              <a:t> here.</a:t>
            </a:r>
          </a:p>
          <a:p>
            <a:pPr marL="285750" indent="-285750">
              <a:buFont typeface="Arial" panose="020B0604020202020204" pitchFamily="34" charset="0"/>
              <a:buChar char="•"/>
            </a:pPr>
            <a:r>
              <a:rPr lang="en-US" b="1" dirty="0">
                <a:solidFill>
                  <a:schemeClr val="accent4">
                    <a:lumMod val="60000"/>
                    <a:lumOff val="40000"/>
                  </a:schemeClr>
                </a:solidFill>
              </a:rPr>
              <a:t>Missing Values</a:t>
            </a:r>
          </a:p>
          <a:p>
            <a:pPr marL="285750" indent="-285750">
              <a:buFont typeface="Arial" panose="020B0604020202020204" pitchFamily="34" charset="0"/>
              <a:buChar char="•"/>
            </a:pPr>
            <a:r>
              <a:rPr lang="en-US" b="1" dirty="0">
                <a:solidFill>
                  <a:schemeClr val="accent2">
                    <a:lumMod val="60000"/>
                    <a:lumOff val="40000"/>
                  </a:schemeClr>
                </a:solidFill>
              </a:rPr>
              <a:t>Object</a:t>
            </a:r>
          </a:p>
          <a:p>
            <a:pPr marL="285750" indent="-285750">
              <a:buFont typeface="Arial" panose="020B0604020202020204" pitchFamily="34" charset="0"/>
              <a:buChar char="•"/>
            </a:pPr>
            <a:r>
              <a:rPr lang="en-US" b="1" dirty="0">
                <a:solidFill>
                  <a:schemeClr val="accent3">
                    <a:lumMod val="60000"/>
                    <a:lumOff val="40000"/>
                  </a:schemeClr>
                </a:solidFill>
              </a:rPr>
              <a:t>Float64</a:t>
            </a:r>
          </a:p>
          <a:p>
            <a:pPr marL="285750" indent="-285750">
              <a:buFont typeface="Arial" panose="020B0604020202020204" pitchFamily="34" charset="0"/>
              <a:buChar char="•"/>
            </a:pPr>
            <a:r>
              <a:rPr lang="en-US" b="1" dirty="0">
                <a:solidFill>
                  <a:schemeClr val="accent5">
                    <a:lumMod val="60000"/>
                    <a:lumOff val="40000"/>
                  </a:schemeClr>
                </a:solidFill>
              </a:rPr>
              <a:t>Description of numeric columns </a:t>
            </a:r>
          </a:p>
        </p:txBody>
      </p:sp>
      <p:pic>
        <p:nvPicPr>
          <p:cNvPr id="3" name="Picture 2">
            <a:extLst>
              <a:ext uri="{FF2B5EF4-FFF2-40B4-BE49-F238E27FC236}">
                <a16:creationId xmlns:a16="http://schemas.microsoft.com/office/drawing/2014/main" id="{B6C08971-00F4-BC6A-C005-4354582D200F}"/>
              </a:ext>
            </a:extLst>
          </p:cNvPr>
          <p:cNvPicPr>
            <a:picLocks noChangeAspect="1"/>
          </p:cNvPicPr>
          <p:nvPr/>
        </p:nvPicPr>
        <p:blipFill rotWithShape="1">
          <a:blip r:embed="rId4"/>
          <a:srcRect l="21389" t="47410" r="45833" b="2777"/>
          <a:stretch/>
        </p:blipFill>
        <p:spPr>
          <a:xfrm>
            <a:off x="4779075" y="1459523"/>
            <a:ext cx="5070163" cy="4334109"/>
          </a:xfrm>
          <a:prstGeom prst="rect">
            <a:avLst/>
          </a:prstGeom>
        </p:spPr>
      </p:pic>
    </p:spTree>
    <p:extLst>
      <p:ext uri="{BB962C8B-B14F-4D97-AF65-F5344CB8AC3E}">
        <p14:creationId xmlns:p14="http://schemas.microsoft.com/office/powerpoint/2010/main" val="3104398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F8D7B22-0AE6-EDF2-485B-31DDACC43D9A}"/>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5362C92-F747-E1DB-9D13-C706384F462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Fira Sans Medium" panose="020B0603050000020004" pitchFamily="34" charset="0"/>
              </a:rPr>
              <a:t>Data Wrangling</a:t>
            </a:r>
          </a:p>
        </p:txBody>
      </p:sp>
      <p:cxnSp>
        <p:nvCxnSpPr>
          <p:cNvPr id="8" name="Straight Connector 7">
            <a:extLst>
              <a:ext uri="{FF2B5EF4-FFF2-40B4-BE49-F238E27FC236}">
                <a16:creationId xmlns:a16="http://schemas.microsoft.com/office/drawing/2014/main" id="{0000367D-70B3-4D59-E699-E981DAC4908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6C21CD21-AE88-DE6D-4BEF-0241576C843C}"/>
              </a:ext>
            </a:extLst>
          </p:cNvPr>
          <p:cNvGraphicFramePr>
            <a:graphicFrameLocks noGrp="1"/>
          </p:cNvGraphicFramePr>
          <p:nvPr>
            <p:extLst>
              <p:ext uri="{D42A27DB-BD31-4B8C-83A1-F6EECF244321}">
                <p14:modId xmlns:p14="http://schemas.microsoft.com/office/powerpoint/2010/main" val="2294070952"/>
              </p:ext>
            </p:extLst>
          </p:nvPr>
        </p:nvGraphicFramePr>
        <p:xfrm>
          <a:off x="732691" y="3866937"/>
          <a:ext cx="4528083" cy="2507212"/>
        </p:xfrm>
        <a:graphic>
          <a:graphicData uri="http://schemas.openxmlformats.org/drawingml/2006/table">
            <a:tbl>
              <a:tblPr firstRow="1" bandRow="1">
                <a:tableStyleId>{7DF18680-E054-41AD-8BC1-D1AEF772440D}</a:tableStyleId>
              </a:tblPr>
              <a:tblGrid>
                <a:gridCol w="1140607">
                  <a:extLst>
                    <a:ext uri="{9D8B030D-6E8A-4147-A177-3AD203B41FA5}">
                      <a16:colId xmlns:a16="http://schemas.microsoft.com/office/drawing/2014/main" val="1907678327"/>
                    </a:ext>
                  </a:extLst>
                </a:gridCol>
                <a:gridCol w="3387476">
                  <a:extLst>
                    <a:ext uri="{9D8B030D-6E8A-4147-A177-3AD203B41FA5}">
                      <a16:colId xmlns:a16="http://schemas.microsoft.com/office/drawing/2014/main" val="833538705"/>
                    </a:ext>
                  </a:extLst>
                </a:gridCol>
              </a:tblGrid>
              <a:tr h="211216">
                <a:tc>
                  <a:txBody>
                    <a:bodyPr/>
                    <a:lstStyle/>
                    <a:p>
                      <a:pPr algn="ctr" fontAlgn="b"/>
                      <a:r>
                        <a:rPr lang="en-US" sz="1100" b="1" u="none" strike="noStrike" dirty="0" err="1">
                          <a:solidFill>
                            <a:srgbClr val="000000"/>
                          </a:solidFill>
                          <a:effectLst/>
                        </a:rPr>
                        <a:t>pathrise_status</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status of a fellow in the program</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69878336"/>
                  </a:ext>
                </a:extLst>
              </a:tr>
              <a:tr h="211216">
                <a:tc>
                  <a:txBody>
                    <a:bodyPr/>
                    <a:lstStyle/>
                    <a:p>
                      <a:pPr algn="ctr" fontAlgn="b"/>
                      <a:r>
                        <a:rPr lang="en-US" sz="1100" b="0" u="none" strike="noStrike" dirty="0">
                          <a:solidFill>
                            <a:srgbClr val="C00000"/>
                          </a:solidFill>
                          <a:effectLst/>
                        </a:rPr>
                        <a:t>Active </a:t>
                      </a:r>
                      <a:endParaRPr lang="en-US" sz="1100" b="0" i="1" u="none" strike="noStrike" dirty="0">
                        <a:solidFill>
                          <a:srgbClr val="C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C00000"/>
                          </a:solidFill>
                          <a:effectLst/>
                        </a:rPr>
                        <a:t>currently in the program</a:t>
                      </a:r>
                      <a:endParaRPr lang="en-US" sz="1100" b="0" i="0" u="none" strike="noStrike" dirty="0">
                        <a:solidFill>
                          <a:srgbClr val="C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3343179"/>
                  </a:ext>
                </a:extLst>
              </a:tr>
              <a:tr h="211216">
                <a:tc>
                  <a:txBody>
                    <a:bodyPr/>
                    <a:lstStyle/>
                    <a:p>
                      <a:pPr algn="ctr" fontAlgn="b"/>
                      <a:r>
                        <a:rPr lang="en-US" sz="1100" b="0" u="none" strike="noStrike" dirty="0">
                          <a:solidFill>
                            <a:srgbClr val="C00000"/>
                          </a:solidFill>
                          <a:effectLst/>
                        </a:rPr>
                        <a:t>Break</a:t>
                      </a:r>
                      <a:endParaRPr lang="en-US" sz="1100" b="0" i="1" u="none" strike="noStrike" dirty="0">
                        <a:solidFill>
                          <a:srgbClr val="C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C00000"/>
                          </a:solidFill>
                          <a:effectLst/>
                        </a:rPr>
                        <a:t>on a temporary break</a:t>
                      </a:r>
                      <a:endParaRPr lang="en-US" sz="1100" b="0" i="0" u="none" strike="noStrike" dirty="0">
                        <a:solidFill>
                          <a:srgbClr val="C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57893985"/>
                  </a:ext>
                </a:extLst>
              </a:tr>
              <a:tr h="211216">
                <a:tc>
                  <a:txBody>
                    <a:bodyPr/>
                    <a:lstStyle/>
                    <a:p>
                      <a:pPr algn="ctr" fontAlgn="b"/>
                      <a:r>
                        <a:rPr lang="en-US" sz="1100" b="0" u="none" strike="noStrike">
                          <a:solidFill>
                            <a:srgbClr val="000000"/>
                          </a:solidFill>
                          <a:effectLst/>
                        </a:rPr>
                        <a:t>Closed Lost</a:t>
                      </a:r>
                      <a:endParaRPr lang="en-US" sz="1100" b="0" i="1"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didn't accept our offer</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95395559"/>
                  </a:ext>
                </a:extLst>
              </a:tr>
              <a:tr h="211216">
                <a:tc>
                  <a:txBody>
                    <a:bodyPr/>
                    <a:lstStyle/>
                    <a:p>
                      <a:pPr algn="ctr" fontAlgn="b"/>
                      <a:r>
                        <a:rPr lang="en-US" sz="1100" b="0" u="none" strike="noStrike" dirty="0">
                          <a:solidFill>
                            <a:srgbClr val="C00000"/>
                          </a:solidFill>
                          <a:effectLst/>
                        </a:rPr>
                        <a:t>Deferred </a:t>
                      </a:r>
                      <a:endParaRPr lang="en-US" sz="1100" b="0" i="1" u="none" strike="noStrike" dirty="0">
                        <a:solidFill>
                          <a:srgbClr val="C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C00000"/>
                          </a:solidFill>
                          <a:effectLst/>
                        </a:rPr>
                        <a:t>accepted our offer, but willing to start later</a:t>
                      </a:r>
                      <a:endParaRPr lang="en-US" sz="1100" b="0" i="0" u="none" strike="noStrike" dirty="0">
                        <a:solidFill>
                          <a:srgbClr val="C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979452545"/>
                  </a:ext>
                </a:extLst>
              </a:tr>
              <a:tr h="250818">
                <a:tc>
                  <a:txBody>
                    <a:bodyPr/>
                    <a:lstStyle/>
                    <a:p>
                      <a:pPr algn="ctr" fontAlgn="b"/>
                      <a:r>
                        <a:rPr lang="en-US" sz="1100" b="0" u="none" strike="noStrike" dirty="0">
                          <a:solidFill>
                            <a:srgbClr val="C00000"/>
                          </a:solidFill>
                          <a:effectLst/>
                        </a:rPr>
                        <a:t> MIA</a:t>
                      </a:r>
                      <a:endParaRPr lang="en-US" sz="1100" b="0" i="1" u="none" strike="noStrike" dirty="0">
                        <a:solidFill>
                          <a:srgbClr val="C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C00000"/>
                          </a:solidFill>
                          <a:effectLst/>
                        </a:rPr>
                        <a:t>missed in action - joined the program, but stopped being involved </a:t>
                      </a:r>
                      <a:endParaRPr lang="en-US" sz="1100" b="0" i="0" u="none" strike="noStrike" dirty="0">
                        <a:solidFill>
                          <a:srgbClr val="C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42403307"/>
                  </a:ext>
                </a:extLst>
              </a:tr>
              <a:tr h="211216">
                <a:tc>
                  <a:txBody>
                    <a:bodyPr/>
                    <a:lstStyle/>
                    <a:p>
                      <a:pPr algn="ctr" fontAlgn="b"/>
                      <a:r>
                        <a:rPr lang="en-US" sz="1100" b="0" u="none" strike="noStrike">
                          <a:solidFill>
                            <a:srgbClr val="000000"/>
                          </a:solidFill>
                          <a:effectLst/>
                        </a:rPr>
                        <a:t>Placed</a:t>
                      </a:r>
                      <a:endParaRPr lang="en-US" sz="1100" b="0" i="1"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got placed through our program</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0407077"/>
                  </a:ext>
                </a:extLst>
              </a:tr>
              <a:tr h="250818">
                <a:tc>
                  <a:txBody>
                    <a:bodyPr/>
                    <a:lstStyle/>
                    <a:p>
                      <a:pPr algn="ctr" fontAlgn="b"/>
                      <a:r>
                        <a:rPr lang="en-US" sz="1100" b="0" u="none" strike="noStrike">
                          <a:solidFill>
                            <a:srgbClr val="000000"/>
                          </a:solidFill>
                          <a:effectLst/>
                        </a:rPr>
                        <a:t>Withdrawn</a:t>
                      </a:r>
                      <a:endParaRPr lang="en-US" sz="1100" b="0" i="1"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got withdrawn due to not being active or for some other reason</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97328684"/>
                  </a:ext>
                </a:extLst>
              </a:tr>
              <a:tr h="250818">
                <a:tc>
                  <a:txBody>
                    <a:bodyPr/>
                    <a:lstStyle/>
                    <a:p>
                      <a:pPr algn="ctr" fontAlgn="b"/>
                      <a:r>
                        <a:rPr lang="en-US" sz="1100" b="0" u="none" strike="noStrike" dirty="0">
                          <a:solidFill>
                            <a:srgbClr val="000000"/>
                          </a:solidFill>
                          <a:effectLst/>
                        </a:rPr>
                        <a:t>Withdrawn (Failed)</a:t>
                      </a:r>
                      <a:endParaRPr lang="en-US" sz="1100" b="0" i="1"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got withdrawn due to not finding a job after one year of going through the program</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0195886"/>
                  </a:ext>
                </a:extLst>
              </a:tr>
              <a:tr h="211216">
                <a:tc>
                  <a:txBody>
                    <a:bodyPr/>
                    <a:lstStyle/>
                    <a:p>
                      <a:pPr algn="ctr" fontAlgn="b"/>
                      <a:r>
                        <a:rPr lang="en-US" sz="1100" b="0" u="none" strike="noStrike" dirty="0">
                          <a:solidFill>
                            <a:srgbClr val="000000"/>
                          </a:solidFill>
                          <a:effectLst/>
                        </a:rPr>
                        <a:t>Withdrawn (Trial)</a:t>
                      </a:r>
                      <a:endParaRPr lang="en-US" sz="1100" b="0" i="1"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100" b="0" u="none" strike="noStrike" dirty="0">
                          <a:solidFill>
                            <a:srgbClr val="000000"/>
                          </a:solidFill>
                          <a:effectLst/>
                        </a:rPr>
                        <a:t>didn't stay in the program after a free trial period</a:t>
                      </a:r>
                      <a:endParaRPr lang="en-US"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79952364"/>
                  </a:ext>
                </a:extLst>
              </a:tr>
            </a:tbl>
          </a:graphicData>
        </a:graphic>
      </p:graphicFrame>
      <p:pic>
        <p:nvPicPr>
          <p:cNvPr id="4" name="Picture 3" descr="A screenshot of a computer&#10;&#10;Description automatically generated">
            <a:extLst>
              <a:ext uri="{FF2B5EF4-FFF2-40B4-BE49-F238E27FC236}">
                <a16:creationId xmlns:a16="http://schemas.microsoft.com/office/drawing/2014/main" id="{6A5E18B8-9981-D375-0470-39D38F847DC1}"/>
              </a:ext>
              <a:ext uri="{C183D7F6-B498-43B3-948B-1728B52AA6E4}">
                <adec:decorative xmlns:adec="http://schemas.microsoft.com/office/drawing/2017/decorative" val="0"/>
              </a:ext>
            </a:extLst>
          </p:cNvPr>
          <p:cNvPicPr>
            <a:picLocks noChangeAspect="1"/>
          </p:cNvPicPr>
          <p:nvPr/>
        </p:nvPicPr>
        <p:blipFill rotWithShape="1">
          <a:blip r:embed="rId2">
            <a:extLst>
              <a:ext uri="{28A0092B-C50C-407E-A947-70E740481C1C}">
                <a14:useLocalDpi xmlns:a14="http://schemas.microsoft.com/office/drawing/2010/main" val="0"/>
              </a:ext>
            </a:extLst>
          </a:blip>
          <a:srcRect l="17849" r="15404" b="65106"/>
          <a:stretch/>
        </p:blipFill>
        <p:spPr>
          <a:xfrm>
            <a:off x="6220558" y="646863"/>
            <a:ext cx="4988334" cy="2260748"/>
          </a:xfrm>
          <a:prstGeom prst="rect">
            <a:avLst/>
          </a:prstGeom>
        </p:spPr>
      </p:pic>
      <p:pic>
        <p:nvPicPr>
          <p:cNvPr id="5" name="Picture 4">
            <a:extLst>
              <a:ext uri="{FF2B5EF4-FFF2-40B4-BE49-F238E27FC236}">
                <a16:creationId xmlns:a16="http://schemas.microsoft.com/office/drawing/2014/main" id="{589DDC84-586D-7937-E50D-999A10B79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51" y="646863"/>
            <a:ext cx="3634085" cy="322007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EF65645-0EC4-08A6-23B0-0C2FA678B293}"/>
              </a:ext>
              <a:ext uri="{C183D7F6-B498-43B3-948B-1728B52AA6E4}">
                <adec:decorative xmlns:adec="http://schemas.microsoft.com/office/drawing/2017/decorative" val="0"/>
              </a:ext>
            </a:extLst>
          </p:cNvPr>
          <p:cNvPicPr>
            <a:picLocks noChangeAspect="1"/>
          </p:cNvPicPr>
          <p:nvPr/>
        </p:nvPicPr>
        <p:blipFill rotWithShape="1">
          <a:blip r:embed="rId2">
            <a:extLst>
              <a:ext uri="{28A0092B-C50C-407E-A947-70E740481C1C}">
                <a14:useLocalDpi xmlns:a14="http://schemas.microsoft.com/office/drawing/2010/main" val="0"/>
              </a:ext>
            </a:extLst>
          </a:blip>
          <a:srcRect l="17552" t="35309" r="14473" b="7168"/>
          <a:stretch/>
        </p:blipFill>
        <p:spPr>
          <a:xfrm>
            <a:off x="6383215" y="2976176"/>
            <a:ext cx="4988334" cy="3505758"/>
          </a:xfrm>
          <a:prstGeom prst="rect">
            <a:avLst/>
          </a:prstGeom>
        </p:spPr>
      </p:pic>
    </p:spTree>
    <p:extLst>
      <p:ext uri="{BB962C8B-B14F-4D97-AF65-F5344CB8AC3E}">
        <p14:creationId xmlns:p14="http://schemas.microsoft.com/office/powerpoint/2010/main" val="291010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D682F86-0804-F35F-14EC-991D5791EF26}"/>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3B74D1D-45F3-7024-E42C-1A0CE742E98F}"/>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228A261E-1024-FE77-5656-44A7E74AE71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screenshot of a graph&#10;&#10;Description automatically generated">
            <a:extLst>
              <a:ext uri="{FF2B5EF4-FFF2-40B4-BE49-F238E27FC236}">
                <a16:creationId xmlns:a16="http://schemas.microsoft.com/office/drawing/2014/main" id="{E32B7768-A9A0-876B-2BE3-744D939337FB}"/>
              </a:ext>
            </a:extLst>
          </p:cNvPr>
          <p:cNvPicPr>
            <a:picLocks noChangeAspect="1"/>
          </p:cNvPicPr>
          <p:nvPr/>
        </p:nvPicPr>
        <p:blipFill rotWithShape="1">
          <a:blip r:embed="rId2">
            <a:extLst>
              <a:ext uri="{28A0092B-C50C-407E-A947-70E740481C1C}">
                <a14:useLocalDpi xmlns:a14="http://schemas.microsoft.com/office/drawing/2010/main" val="0"/>
              </a:ext>
            </a:extLst>
          </a:blip>
          <a:srcRect r="19053"/>
          <a:stretch/>
        </p:blipFill>
        <p:spPr>
          <a:xfrm>
            <a:off x="5968980" y="3227033"/>
            <a:ext cx="5994420" cy="3026154"/>
          </a:xfrm>
          <a:prstGeom prst="rect">
            <a:avLst/>
          </a:prstGeom>
        </p:spPr>
      </p:pic>
      <p:sp>
        <p:nvSpPr>
          <p:cNvPr id="7" name="TextBox 6">
            <a:extLst>
              <a:ext uri="{FF2B5EF4-FFF2-40B4-BE49-F238E27FC236}">
                <a16:creationId xmlns:a16="http://schemas.microsoft.com/office/drawing/2014/main" id="{AFA4AC79-4F65-59BF-D5AB-429BE92F2403}"/>
              </a:ext>
            </a:extLst>
          </p:cNvPr>
          <p:cNvSpPr txBox="1"/>
          <p:nvPr/>
        </p:nvSpPr>
        <p:spPr>
          <a:xfrm>
            <a:off x="6096000" y="950679"/>
            <a:ext cx="4948214" cy="2123658"/>
          </a:xfrm>
          <a:prstGeom prst="rect">
            <a:avLst/>
          </a:prstGeom>
          <a:noFill/>
        </p:spPr>
        <p:txBody>
          <a:bodyPr wrap="none" rtlCol="0">
            <a:spAutoFit/>
          </a:bodyPr>
          <a:lstStyle/>
          <a:p>
            <a:r>
              <a:rPr lang="en-US" sz="2400" b="1" dirty="0">
                <a:solidFill>
                  <a:srgbClr val="FF0000"/>
                </a:solidFill>
                <a:latin typeface="+mj-lt"/>
                <a:ea typeface="+mj-ea"/>
                <a:cs typeface="+mj-cs"/>
              </a:rPr>
              <a:t>Primary track</a:t>
            </a:r>
            <a:endParaRPr lang="fa-IR" sz="2400" b="1" dirty="0">
              <a:solidFill>
                <a:srgbClr val="FF0000"/>
              </a:solidFill>
              <a:latin typeface="+mj-lt"/>
              <a:ea typeface="+mj-ea"/>
              <a:cs typeface="+mj-cs"/>
            </a:endParaRPr>
          </a:p>
          <a:p>
            <a:endParaRPr lang="en-US" b="1" dirty="0"/>
          </a:p>
          <a:p>
            <a:r>
              <a:rPr lang="en-US" b="1" dirty="0"/>
              <a:t>A) Among the primary tracks, </a:t>
            </a:r>
          </a:p>
          <a:p>
            <a:r>
              <a:rPr lang="en-US" b="1" dirty="0"/>
              <a:t>which one has a higher population?</a:t>
            </a:r>
          </a:p>
          <a:p>
            <a:endParaRPr lang="en-US" b="1" dirty="0"/>
          </a:p>
          <a:p>
            <a:r>
              <a:rPr lang="en-US" b="1" dirty="0"/>
              <a:t>B) Which primary track tends to </a:t>
            </a:r>
          </a:p>
          <a:p>
            <a:r>
              <a:rPr lang="en-US" b="1" dirty="0"/>
              <a:t>lead to better job prospects compared to others?</a:t>
            </a:r>
          </a:p>
        </p:txBody>
      </p:sp>
      <p:pic>
        <p:nvPicPr>
          <p:cNvPr id="9" name="Picture 8" descr="A pie chart with text on it&#10;&#10;Description automatically generated">
            <a:extLst>
              <a:ext uri="{FF2B5EF4-FFF2-40B4-BE49-F238E27FC236}">
                <a16:creationId xmlns:a16="http://schemas.microsoft.com/office/drawing/2014/main" id="{34CEAF27-F071-5AEC-707E-7C62C1D57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53" y="2731623"/>
            <a:ext cx="4504879" cy="3521564"/>
          </a:xfrm>
          <a:prstGeom prst="rect">
            <a:avLst/>
          </a:prstGeom>
        </p:spPr>
      </p:pic>
      <p:sp>
        <p:nvSpPr>
          <p:cNvPr id="10" name="TextBox 9">
            <a:extLst>
              <a:ext uri="{FF2B5EF4-FFF2-40B4-BE49-F238E27FC236}">
                <a16:creationId xmlns:a16="http://schemas.microsoft.com/office/drawing/2014/main" id="{A604CABE-FF04-385A-0D7C-64A8EB707CF9}"/>
              </a:ext>
            </a:extLst>
          </p:cNvPr>
          <p:cNvSpPr txBox="1"/>
          <p:nvPr/>
        </p:nvSpPr>
        <p:spPr>
          <a:xfrm>
            <a:off x="651628" y="950679"/>
            <a:ext cx="4450642" cy="1631216"/>
          </a:xfrm>
          <a:prstGeom prst="rect">
            <a:avLst/>
          </a:prstGeom>
          <a:noFill/>
        </p:spPr>
        <p:txBody>
          <a:bodyPr wrap="none" rtlCol="0">
            <a:spAutoFit/>
          </a:bodyPr>
          <a:lstStyle/>
          <a:p>
            <a:r>
              <a:rPr lang="en-US" sz="2400" b="1" dirty="0">
                <a:solidFill>
                  <a:srgbClr val="FF0000"/>
                </a:solidFill>
                <a:latin typeface="+mj-lt"/>
                <a:ea typeface="+mj-ea"/>
                <a:cs typeface="+mj-cs"/>
              </a:rPr>
              <a:t>Employment status</a:t>
            </a:r>
          </a:p>
          <a:p>
            <a:endParaRPr lang="en-US" b="1" dirty="0"/>
          </a:p>
          <a:p>
            <a:r>
              <a:rPr lang="en-US" b="1" dirty="0"/>
              <a:t>Which demographic or group of individuals </a:t>
            </a:r>
          </a:p>
          <a:p>
            <a:r>
              <a:rPr lang="en-US" b="1" dirty="0"/>
              <a:t>had a greater likelihood of finding</a:t>
            </a:r>
          </a:p>
          <a:p>
            <a:r>
              <a:rPr lang="en-US" b="1" dirty="0"/>
              <a:t>a successful career?</a:t>
            </a: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14111EB7-2F4F-0252-0B2E-64DBA8CFDF53}"/>
                  </a:ext>
                </a:extLst>
              </p14:cNvPr>
              <p14:cNvContentPartPr/>
              <p14:nvPr/>
            </p14:nvContentPartPr>
            <p14:xfrm>
              <a:off x="8968085" y="4088243"/>
              <a:ext cx="315720" cy="360"/>
            </p14:xfrm>
          </p:contentPart>
        </mc:Choice>
        <mc:Fallback>
          <p:pic>
            <p:nvPicPr>
              <p:cNvPr id="8" name="Ink 7">
                <a:extLst>
                  <a:ext uri="{FF2B5EF4-FFF2-40B4-BE49-F238E27FC236}">
                    <a16:creationId xmlns:a16="http://schemas.microsoft.com/office/drawing/2014/main" id="{14111EB7-2F4F-0252-0B2E-64DBA8CFDF53}"/>
                  </a:ext>
                </a:extLst>
              </p:cNvPr>
              <p:cNvPicPr/>
              <p:nvPr/>
            </p:nvPicPr>
            <p:blipFill>
              <a:blip r:embed="rId5"/>
              <a:stretch>
                <a:fillRect/>
              </a:stretch>
            </p:blipFill>
            <p:spPr>
              <a:xfrm>
                <a:off x="8914085" y="3980243"/>
                <a:ext cx="4233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AFD28D0D-CBBA-CF4F-FA70-A64CC69A6FF0}"/>
                  </a:ext>
                </a:extLst>
              </p14:cNvPr>
              <p14:cNvContentPartPr/>
              <p14:nvPr/>
            </p14:nvContentPartPr>
            <p14:xfrm>
              <a:off x="8994005" y="4413323"/>
              <a:ext cx="290880" cy="360"/>
            </p14:xfrm>
          </p:contentPart>
        </mc:Choice>
        <mc:Fallback>
          <p:pic>
            <p:nvPicPr>
              <p:cNvPr id="11" name="Ink 10">
                <a:extLst>
                  <a:ext uri="{FF2B5EF4-FFF2-40B4-BE49-F238E27FC236}">
                    <a16:creationId xmlns:a16="http://schemas.microsoft.com/office/drawing/2014/main" id="{AFD28D0D-CBBA-CF4F-FA70-A64CC69A6FF0}"/>
                  </a:ext>
                </a:extLst>
              </p:cNvPr>
              <p:cNvPicPr/>
              <p:nvPr/>
            </p:nvPicPr>
            <p:blipFill>
              <a:blip r:embed="rId7"/>
              <a:stretch>
                <a:fillRect/>
              </a:stretch>
            </p:blipFill>
            <p:spPr>
              <a:xfrm>
                <a:off x="8940365" y="4305683"/>
                <a:ext cx="3985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7EAE4CB0-C53A-54F0-04B9-4EDA8B8696B0}"/>
                  </a:ext>
                </a:extLst>
              </p14:cNvPr>
              <p14:cNvContentPartPr/>
              <p14:nvPr/>
            </p14:nvContentPartPr>
            <p14:xfrm>
              <a:off x="8176805" y="4096883"/>
              <a:ext cx="371880" cy="360"/>
            </p14:xfrm>
          </p:contentPart>
        </mc:Choice>
        <mc:Fallback>
          <p:pic>
            <p:nvPicPr>
              <p:cNvPr id="12" name="Ink 11">
                <a:extLst>
                  <a:ext uri="{FF2B5EF4-FFF2-40B4-BE49-F238E27FC236}">
                    <a16:creationId xmlns:a16="http://schemas.microsoft.com/office/drawing/2014/main" id="{7EAE4CB0-C53A-54F0-04B9-4EDA8B8696B0}"/>
                  </a:ext>
                </a:extLst>
              </p:cNvPr>
              <p:cNvPicPr/>
              <p:nvPr/>
            </p:nvPicPr>
            <p:blipFill>
              <a:blip r:embed="rId9"/>
              <a:stretch>
                <a:fillRect/>
              </a:stretch>
            </p:blipFill>
            <p:spPr>
              <a:xfrm>
                <a:off x="8122805" y="3989243"/>
                <a:ext cx="4795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E23A807D-8EC1-C373-7D1E-C11AE36B4DC7}"/>
                  </a:ext>
                </a:extLst>
              </p14:cNvPr>
              <p14:cNvContentPartPr/>
              <p14:nvPr/>
            </p14:nvContentPartPr>
            <p14:xfrm>
              <a:off x="10532645" y="5881403"/>
              <a:ext cx="290160" cy="18360"/>
            </p14:xfrm>
          </p:contentPart>
        </mc:Choice>
        <mc:Fallback>
          <p:pic>
            <p:nvPicPr>
              <p:cNvPr id="13" name="Ink 12">
                <a:extLst>
                  <a:ext uri="{FF2B5EF4-FFF2-40B4-BE49-F238E27FC236}">
                    <a16:creationId xmlns:a16="http://schemas.microsoft.com/office/drawing/2014/main" id="{E23A807D-8EC1-C373-7D1E-C11AE36B4DC7}"/>
                  </a:ext>
                </a:extLst>
              </p:cNvPr>
              <p:cNvPicPr/>
              <p:nvPr/>
            </p:nvPicPr>
            <p:blipFill>
              <a:blip r:embed="rId11"/>
              <a:stretch>
                <a:fillRect/>
              </a:stretch>
            </p:blipFill>
            <p:spPr>
              <a:xfrm>
                <a:off x="10479005" y="5773763"/>
                <a:ext cx="3978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FBCFBE2D-3EC6-E263-F9E0-62F22B92F5EC}"/>
                  </a:ext>
                </a:extLst>
              </p14:cNvPr>
              <p14:cNvContentPartPr/>
              <p14:nvPr/>
            </p14:nvContentPartPr>
            <p14:xfrm>
              <a:off x="10005245" y="5547323"/>
              <a:ext cx="315000" cy="360"/>
            </p14:xfrm>
          </p:contentPart>
        </mc:Choice>
        <mc:Fallback>
          <p:pic>
            <p:nvPicPr>
              <p:cNvPr id="14" name="Ink 13">
                <a:extLst>
                  <a:ext uri="{FF2B5EF4-FFF2-40B4-BE49-F238E27FC236}">
                    <a16:creationId xmlns:a16="http://schemas.microsoft.com/office/drawing/2014/main" id="{FBCFBE2D-3EC6-E263-F9E0-62F22B92F5EC}"/>
                  </a:ext>
                </a:extLst>
              </p:cNvPr>
              <p:cNvPicPr/>
              <p:nvPr/>
            </p:nvPicPr>
            <p:blipFill>
              <a:blip r:embed="rId13"/>
              <a:stretch>
                <a:fillRect/>
              </a:stretch>
            </p:blipFill>
            <p:spPr>
              <a:xfrm>
                <a:off x="9951245" y="5439683"/>
                <a:ext cx="4226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290DF6B8-7171-CF20-45A4-429F0691BE91}"/>
                  </a:ext>
                </a:extLst>
              </p14:cNvPr>
              <p14:cNvContentPartPr/>
              <p14:nvPr/>
            </p14:nvContentPartPr>
            <p14:xfrm>
              <a:off x="11298005" y="5512043"/>
              <a:ext cx="341640" cy="18000"/>
            </p14:xfrm>
          </p:contentPart>
        </mc:Choice>
        <mc:Fallback>
          <p:pic>
            <p:nvPicPr>
              <p:cNvPr id="16" name="Ink 15">
                <a:extLst>
                  <a:ext uri="{FF2B5EF4-FFF2-40B4-BE49-F238E27FC236}">
                    <a16:creationId xmlns:a16="http://schemas.microsoft.com/office/drawing/2014/main" id="{290DF6B8-7171-CF20-45A4-429F0691BE91}"/>
                  </a:ext>
                </a:extLst>
              </p:cNvPr>
              <p:cNvPicPr/>
              <p:nvPr/>
            </p:nvPicPr>
            <p:blipFill>
              <a:blip r:embed="rId15"/>
              <a:stretch>
                <a:fillRect/>
              </a:stretch>
            </p:blipFill>
            <p:spPr>
              <a:xfrm>
                <a:off x="11244005" y="5404403"/>
                <a:ext cx="4492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B0F71D4B-3161-07F9-0E2D-4D31717ACD8A}"/>
                  </a:ext>
                </a:extLst>
              </p14:cNvPr>
              <p14:cNvContentPartPr/>
              <p14:nvPr/>
            </p14:nvContentPartPr>
            <p14:xfrm>
              <a:off x="10532645" y="5538683"/>
              <a:ext cx="313200" cy="27720"/>
            </p14:xfrm>
          </p:contentPart>
        </mc:Choice>
        <mc:Fallback>
          <p:pic>
            <p:nvPicPr>
              <p:cNvPr id="17" name="Ink 16">
                <a:extLst>
                  <a:ext uri="{FF2B5EF4-FFF2-40B4-BE49-F238E27FC236}">
                    <a16:creationId xmlns:a16="http://schemas.microsoft.com/office/drawing/2014/main" id="{B0F71D4B-3161-07F9-0E2D-4D31717ACD8A}"/>
                  </a:ext>
                </a:extLst>
              </p:cNvPr>
              <p:cNvPicPr/>
              <p:nvPr/>
            </p:nvPicPr>
            <p:blipFill>
              <a:blip r:embed="rId17"/>
              <a:stretch>
                <a:fillRect/>
              </a:stretch>
            </p:blipFill>
            <p:spPr>
              <a:xfrm>
                <a:off x="10479005" y="5431043"/>
                <a:ext cx="420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6027A92A-002D-31A4-7B09-FC7816A8DB1B}"/>
                  </a:ext>
                </a:extLst>
              </p14:cNvPr>
              <p14:cNvContentPartPr/>
              <p14:nvPr/>
            </p14:nvContentPartPr>
            <p14:xfrm>
              <a:off x="11280005" y="5873123"/>
              <a:ext cx="371520" cy="360"/>
            </p14:xfrm>
          </p:contentPart>
        </mc:Choice>
        <mc:Fallback>
          <p:pic>
            <p:nvPicPr>
              <p:cNvPr id="18" name="Ink 17">
                <a:extLst>
                  <a:ext uri="{FF2B5EF4-FFF2-40B4-BE49-F238E27FC236}">
                    <a16:creationId xmlns:a16="http://schemas.microsoft.com/office/drawing/2014/main" id="{6027A92A-002D-31A4-7B09-FC7816A8DB1B}"/>
                  </a:ext>
                </a:extLst>
              </p:cNvPr>
              <p:cNvPicPr/>
              <p:nvPr/>
            </p:nvPicPr>
            <p:blipFill>
              <a:blip r:embed="rId19"/>
              <a:stretch>
                <a:fillRect/>
              </a:stretch>
            </p:blipFill>
            <p:spPr>
              <a:xfrm>
                <a:off x="11226005" y="5765123"/>
                <a:ext cx="479160" cy="216000"/>
              </a:xfrm>
              <a:prstGeom prst="rect">
                <a:avLst/>
              </a:prstGeom>
            </p:spPr>
          </p:pic>
        </mc:Fallback>
      </mc:AlternateContent>
    </p:spTree>
    <p:extLst>
      <p:ext uri="{BB962C8B-B14F-4D97-AF65-F5344CB8AC3E}">
        <p14:creationId xmlns:p14="http://schemas.microsoft.com/office/powerpoint/2010/main" val="339142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EFEB275-04EC-19D2-503B-AFB018D02FD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45022F-5FA0-AFE2-0818-9650093474AE}"/>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descr="A white sheet with black text&#10;&#10;Description automatically generated">
            <a:extLst>
              <a:ext uri="{FF2B5EF4-FFF2-40B4-BE49-F238E27FC236}">
                <a16:creationId xmlns:a16="http://schemas.microsoft.com/office/drawing/2014/main" id="{BACB9775-378A-9A0D-732B-2F633CCA6F69}"/>
              </a:ext>
            </a:extLst>
          </p:cNvPr>
          <p:cNvPicPr>
            <a:picLocks noChangeAspect="1"/>
          </p:cNvPicPr>
          <p:nvPr/>
        </p:nvPicPr>
        <p:blipFill rotWithShape="1">
          <a:blip r:embed="rId2">
            <a:extLst>
              <a:ext uri="{28A0092B-C50C-407E-A947-70E740481C1C}">
                <a14:useLocalDpi xmlns:a14="http://schemas.microsoft.com/office/drawing/2010/main" val="0"/>
              </a:ext>
            </a:extLst>
          </a:blip>
          <a:srcRect l="2672" t="3400" r="1226" b="6558"/>
          <a:stretch/>
        </p:blipFill>
        <p:spPr>
          <a:xfrm>
            <a:off x="1397977" y="3930161"/>
            <a:ext cx="9144000" cy="2822331"/>
          </a:xfrm>
          <a:prstGeom prst="rect">
            <a:avLst/>
          </a:prstGeom>
        </p:spPr>
      </p:pic>
      <p:pic>
        <p:nvPicPr>
          <p:cNvPr id="8" name="Picture 7">
            <a:extLst>
              <a:ext uri="{FF2B5EF4-FFF2-40B4-BE49-F238E27FC236}">
                <a16:creationId xmlns:a16="http://schemas.microsoft.com/office/drawing/2014/main" id="{B150436F-3904-84E1-76C5-ABC975572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977" y="830336"/>
            <a:ext cx="5680464" cy="3074130"/>
          </a:xfrm>
          <a:prstGeom prst="rect">
            <a:avLst/>
          </a:prstGeom>
        </p:spPr>
      </p:pic>
      <p:sp>
        <p:nvSpPr>
          <p:cNvPr id="9" name="TextBox 8">
            <a:extLst>
              <a:ext uri="{FF2B5EF4-FFF2-40B4-BE49-F238E27FC236}">
                <a16:creationId xmlns:a16="http://schemas.microsoft.com/office/drawing/2014/main" id="{3267F603-E92B-1867-6904-DC59F4A21367}"/>
              </a:ext>
            </a:extLst>
          </p:cNvPr>
          <p:cNvSpPr txBox="1"/>
          <p:nvPr/>
        </p:nvSpPr>
        <p:spPr>
          <a:xfrm>
            <a:off x="622180" y="796512"/>
            <a:ext cx="5196359" cy="2215991"/>
          </a:xfrm>
          <a:prstGeom prst="rect">
            <a:avLst/>
          </a:prstGeom>
          <a:noFill/>
        </p:spPr>
        <p:txBody>
          <a:bodyPr wrap="none" rtlCol="0">
            <a:spAutoFit/>
          </a:bodyPr>
          <a:lstStyle/>
          <a:p>
            <a:pPr marL="342900" indent="-342900">
              <a:buFont typeface="Arial" panose="020B0604020202020204" pitchFamily="34" charset="0"/>
              <a:buChar char="•"/>
            </a:pPr>
            <a:r>
              <a:rPr lang="en-US" sz="2000" b="1" dirty="0">
                <a:solidFill>
                  <a:srgbClr val="FF0000"/>
                </a:solidFill>
                <a:latin typeface="+mj-lt"/>
                <a:ea typeface="+mj-ea"/>
                <a:cs typeface="+mj-cs"/>
              </a:rPr>
              <a:t>Level of Education </a:t>
            </a:r>
          </a:p>
          <a:p>
            <a:pPr marL="342900" indent="-342900">
              <a:buFont typeface="Arial" panose="020B0604020202020204" pitchFamily="34" charset="0"/>
              <a:buChar char="•"/>
            </a:pPr>
            <a:r>
              <a:rPr lang="en-US" sz="2000" b="1" dirty="0">
                <a:solidFill>
                  <a:srgbClr val="FF0000"/>
                </a:solidFill>
                <a:latin typeface="+mj-lt"/>
                <a:ea typeface="+mj-ea"/>
                <a:cs typeface="+mj-cs"/>
              </a:rPr>
              <a:t>Length of job search</a:t>
            </a:r>
          </a:p>
          <a:p>
            <a:endParaRPr lang="en-US" b="1" dirty="0"/>
          </a:p>
          <a:p>
            <a:r>
              <a:rPr lang="en-US" sz="1600" b="1" dirty="0"/>
              <a:t>How do these two factors contribute to assisting</a:t>
            </a:r>
          </a:p>
          <a:p>
            <a:r>
              <a:rPr lang="en-US" sz="1600" b="1" dirty="0"/>
              <a:t>individuals in securing employment?</a:t>
            </a:r>
          </a:p>
          <a:p>
            <a:endParaRPr lang="en-US" sz="1600" b="1" dirty="0"/>
          </a:p>
          <a:p>
            <a:pPr marL="342900" indent="-342900">
              <a:buFont typeface="Arial" panose="020B0604020202020204" pitchFamily="34" charset="0"/>
              <a:buChar char="•"/>
            </a:pPr>
            <a:r>
              <a:rPr lang="en-US" sz="1600" b="1" dirty="0"/>
              <a:t>which </a:t>
            </a:r>
            <a:r>
              <a:rPr lang="en-US" sz="1600" b="1" dirty="0">
                <a:solidFill>
                  <a:schemeClr val="accent1"/>
                </a:solidFill>
              </a:rPr>
              <a:t>degree</a:t>
            </a:r>
            <a:r>
              <a:rPr lang="en-US" sz="1600" b="1" dirty="0"/>
              <a:t> has the more chance of getting placed? </a:t>
            </a:r>
          </a:p>
          <a:p>
            <a:pPr marL="342900" indent="-342900">
              <a:buFont typeface="Arial" panose="020B0604020202020204" pitchFamily="34" charset="0"/>
              <a:buChar char="•"/>
            </a:pPr>
            <a:r>
              <a:rPr lang="en-US" sz="1600" b="1" dirty="0"/>
              <a:t>How long have they been </a:t>
            </a:r>
            <a:r>
              <a:rPr lang="en-US" sz="1600" b="1" dirty="0">
                <a:solidFill>
                  <a:srgbClr val="00B050"/>
                </a:solidFill>
              </a:rPr>
              <a:t>looking for a job</a:t>
            </a:r>
            <a:r>
              <a:rPr lang="en-US" sz="1600" b="1" dirty="0"/>
              <a:t>?</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4C54A1F-7FCD-5EF3-4B14-F3F09F7035E0}"/>
                  </a:ext>
                </a:extLst>
              </p14:cNvPr>
              <p14:cNvContentPartPr/>
              <p14:nvPr/>
            </p14:nvContentPartPr>
            <p14:xfrm>
              <a:off x="4052645" y="5238803"/>
              <a:ext cx="488160" cy="19080"/>
            </p14:xfrm>
          </p:contentPart>
        </mc:Choice>
        <mc:Fallback>
          <p:pic>
            <p:nvPicPr>
              <p:cNvPr id="2" name="Ink 1">
                <a:extLst>
                  <a:ext uri="{FF2B5EF4-FFF2-40B4-BE49-F238E27FC236}">
                    <a16:creationId xmlns:a16="http://schemas.microsoft.com/office/drawing/2014/main" id="{74C54A1F-7FCD-5EF3-4B14-F3F09F7035E0}"/>
                  </a:ext>
                </a:extLst>
              </p:cNvPr>
              <p:cNvPicPr/>
              <p:nvPr/>
            </p:nvPicPr>
            <p:blipFill>
              <a:blip r:embed="rId5"/>
              <a:stretch>
                <a:fillRect/>
              </a:stretch>
            </p:blipFill>
            <p:spPr>
              <a:xfrm>
                <a:off x="3999005" y="5130803"/>
                <a:ext cx="5958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FFF6CF6D-35C2-DB02-0883-B73216980299}"/>
                  </a:ext>
                </a:extLst>
              </p14:cNvPr>
              <p14:cNvContentPartPr/>
              <p14:nvPr/>
            </p14:nvContentPartPr>
            <p14:xfrm>
              <a:off x="5477165" y="4981403"/>
              <a:ext cx="360000" cy="3960"/>
            </p14:xfrm>
          </p:contentPart>
        </mc:Choice>
        <mc:Fallback>
          <p:pic>
            <p:nvPicPr>
              <p:cNvPr id="7" name="Ink 6">
                <a:extLst>
                  <a:ext uri="{FF2B5EF4-FFF2-40B4-BE49-F238E27FC236}">
                    <a16:creationId xmlns:a16="http://schemas.microsoft.com/office/drawing/2014/main" id="{FFF6CF6D-35C2-DB02-0883-B73216980299}"/>
                  </a:ext>
                </a:extLst>
              </p:cNvPr>
              <p:cNvPicPr/>
              <p:nvPr/>
            </p:nvPicPr>
            <p:blipFill>
              <a:blip r:embed="rId7"/>
              <a:stretch>
                <a:fillRect/>
              </a:stretch>
            </p:blipFill>
            <p:spPr>
              <a:xfrm>
                <a:off x="5423165" y="4873763"/>
                <a:ext cx="4676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8BBF5ECA-707D-688F-7CD7-901D8107D217}"/>
                  </a:ext>
                </a:extLst>
              </p14:cNvPr>
              <p14:cNvContentPartPr/>
              <p14:nvPr/>
            </p14:nvContentPartPr>
            <p14:xfrm>
              <a:off x="8211725" y="5265083"/>
              <a:ext cx="397440" cy="45360"/>
            </p14:xfrm>
          </p:contentPart>
        </mc:Choice>
        <mc:Fallback>
          <p:pic>
            <p:nvPicPr>
              <p:cNvPr id="11" name="Ink 10">
                <a:extLst>
                  <a:ext uri="{FF2B5EF4-FFF2-40B4-BE49-F238E27FC236}">
                    <a16:creationId xmlns:a16="http://schemas.microsoft.com/office/drawing/2014/main" id="{8BBF5ECA-707D-688F-7CD7-901D8107D217}"/>
                  </a:ext>
                </a:extLst>
              </p:cNvPr>
              <p:cNvPicPr/>
              <p:nvPr/>
            </p:nvPicPr>
            <p:blipFill>
              <a:blip r:embed="rId9"/>
              <a:stretch>
                <a:fillRect/>
              </a:stretch>
            </p:blipFill>
            <p:spPr>
              <a:xfrm>
                <a:off x="8157725" y="5157443"/>
                <a:ext cx="5050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0C2E18CF-1684-D648-1ED1-08C03131143B}"/>
                  </a:ext>
                </a:extLst>
              </p14:cNvPr>
              <p14:cNvContentPartPr/>
              <p14:nvPr/>
            </p14:nvContentPartPr>
            <p14:xfrm>
              <a:off x="8176805" y="4923443"/>
              <a:ext cx="377280" cy="10080"/>
            </p14:xfrm>
          </p:contentPart>
        </mc:Choice>
        <mc:Fallback>
          <p:pic>
            <p:nvPicPr>
              <p:cNvPr id="12" name="Ink 11">
                <a:extLst>
                  <a:ext uri="{FF2B5EF4-FFF2-40B4-BE49-F238E27FC236}">
                    <a16:creationId xmlns:a16="http://schemas.microsoft.com/office/drawing/2014/main" id="{0C2E18CF-1684-D648-1ED1-08C03131143B}"/>
                  </a:ext>
                </a:extLst>
              </p:cNvPr>
              <p:cNvPicPr/>
              <p:nvPr/>
            </p:nvPicPr>
            <p:blipFill>
              <a:blip r:embed="rId11"/>
              <a:stretch>
                <a:fillRect/>
              </a:stretch>
            </p:blipFill>
            <p:spPr>
              <a:xfrm>
                <a:off x="8122805" y="4815803"/>
                <a:ext cx="484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C548374B-668F-A640-7AE7-88220B4BBABB}"/>
                  </a:ext>
                </a:extLst>
              </p14:cNvPr>
              <p14:cNvContentPartPr/>
              <p14:nvPr/>
            </p14:nvContentPartPr>
            <p14:xfrm>
              <a:off x="4114565" y="4986803"/>
              <a:ext cx="425160" cy="7200"/>
            </p14:xfrm>
          </p:contentPart>
        </mc:Choice>
        <mc:Fallback>
          <p:pic>
            <p:nvPicPr>
              <p:cNvPr id="13" name="Ink 12">
                <a:extLst>
                  <a:ext uri="{FF2B5EF4-FFF2-40B4-BE49-F238E27FC236}">
                    <a16:creationId xmlns:a16="http://schemas.microsoft.com/office/drawing/2014/main" id="{C548374B-668F-A640-7AE7-88220B4BBABB}"/>
                  </a:ext>
                </a:extLst>
              </p:cNvPr>
              <p:cNvPicPr/>
              <p:nvPr/>
            </p:nvPicPr>
            <p:blipFill>
              <a:blip r:embed="rId13"/>
              <a:stretch>
                <a:fillRect/>
              </a:stretch>
            </p:blipFill>
            <p:spPr>
              <a:xfrm>
                <a:off x="4060925" y="4879163"/>
                <a:ext cx="5328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2B3F40A9-E9AE-9FA6-8C9E-135AAB778235}"/>
                  </a:ext>
                </a:extLst>
              </p14:cNvPr>
              <p14:cNvContentPartPr/>
              <p14:nvPr/>
            </p14:nvContentPartPr>
            <p14:xfrm>
              <a:off x="7323605" y="5002283"/>
              <a:ext cx="419760" cy="33840"/>
            </p14:xfrm>
          </p:contentPart>
        </mc:Choice>
        <mc:Fallback>
          <p:pic>
            <p:nvPicPr>
              <p:cNvPr id="15" name="Ink 14">
                <a:extLst>
                  <a:ext uri="{FF2B5EF4-FFF2-40B4-BE49-F238E27FC236}">
                    <a16:creationId xmlns:a16="http://schemas.microsoft.com/office/drawing/2014/main" id="{2B3F40A9-E9AE-9FA6-8C9E-135AAB778235}"/>
                  </a:ext>
                </a:extLst>
              </p:cNvPr>
              <p:cNvPicPr/>
              <p:nvPr/>
            </p:nvPicPr>
            <p:blipFill>
              <a:blip r:embed="rId15"/>
              <a:stretch>
                <a:fillRect/>
              </a:stretch>
            </p:blipFill>
            <p:spPr>
              <a:xfrm>
                <a:off x="7269605" y="4894643"/>
                <a:ext cx="5274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81FD6B09-C955-0563-FFD7-B916B85AB5B3}"/>
                  </a:ext>
                </a:extLst>
              </p14:cNvPr>
              <p14:cNvContentPartPr/>
              <p14:nvPr/>
            </p14:nvContentPartPr>
            <p14:xfrm>
              <a:off x="3577805" y="6628043"/>
              <a:ext cx="418320" cy="25920"/>
            </p14:xfrm>
          </p:contentPart>
        </mc:Choice>
        <mc:Fallback>
          <p:pic>
            <p:nvPicPr>
              <p:cNvPr id="16" name="Ink 15">
                <a:extLst>
                  <a:ext uri="{FF2B5EF4-FFF2-40B4-BE49-F238E27FC236}">
                    <a16:creationId xmlns:a16="http://schemas.microsoft.com/office/drawing/2014/main" id="{81FD6B09-C955-0563-FFD7-B916B85AB5B3}"/>
                  </a:ext>
                </a:extLst>
              </p:cNvPr>
              <p:cNvPicPr/>
              <p:nvPr/>
            </p:nvPicPr>
            <p:blipFill>
              <a:blip r:embed="rId17"/>
              <a:stretch>
                <a:fillRect/>
              </a:stretch>
            </p:blipFill>
            <p:spPr>
              <a:xfrm>
                <a:off x="3524165" y="6520403"/>
                <a:ext cx="5259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8F9CDFD9-C80B-3024-BA85-7FE06182BA19}"/>
                  </a:ext>
                </a:extLst>
              </p14:cNvPr>
              <p14:cNvContentPartPr/>
              <p14:nvPr/>
            </p14:nvContentPartPr>
            <p14:xfrm>
              <a:off x="7270685" y="6598883"/>
              <a:ext cx="386640" cy="12960"/>
            </p14:xfrm>
          </p:contentPart>
        </mc:Choice>
        <mc:Fallback>
          <p:pic>
            <p:nvPicPr>
              <p:cNvPr id="18" name="Ink 17">
                <a:extLst>
                  <a:ext uri="{FF2B5EF4-FFF2-40B4-BE49-F238E27FC236}">
                    <a16:creationId xmlns:a16="http://schemas.microsoft.com/office/drawing/2014/main" id="{8F9CDFD9-C80B-3024-BA85-7FE06182BA19}"/>
                  </a:ext>
                </a:extLst>
              </p:cNvPr>
              <p:cNvPicPr/>
              <p:nvPr/>
            </p:nvPicPr>
            <p:blipFill>
              <a:blip r:embed="rId19"/>
              <a:stretch>
                <a:fillRect/>
              </a:stretch>
            </p:blipFill>
            <p:spPr>
              <a:xfrm>
                <a:off x="7217045" y="6491243"/>
                <a:ext cx="4942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66E7811B-D021-895D-C337-ADD8FD0111FE}"/>
                  </a:ext>
                </a:extLst>
              </p14:cNvPr>
              <p14:cNvContentPartPr/>
              <p14:nvPr/>
            </p14:nvContentPartPr>
            <p14:xfrm>
              <a:off x="3604445" y="6294323"/>
              <a:ext cx="381600" cy="10080"/>
            </p14:xfrm>
          </p:contentPart>
        </mc:Choice>
        <mc:Fallback>
          <p:pic>
            <p:nvPicPr>
              <p:cNvPr id="19" name="Ink 18">
                <a:extLst>
                  <a:ext uri="{FF2B5EF4-FFF2-40B4-BE49-F238E27FC236}">
                    <a16:creationId xmlns:a16="http://schemas.microsoft.com/office/drawing/2014/main" id="{66E7811B-D021-895D-C337-ADD8FD0111FE}"/>
                  </a:ext>
                </a:extLst>
              </p:cNvPr>
              <p:cNvPicPr/>
              <p:nvPr/>
            </p:nvPicPr>
            <p:blipFill>
              <a:blip r:embed="rId21"/>
              <a:stretch>
                <a:fillRect/>
              </a:stretch>
            </p:blipFill>
            <p:spPr>
              <a:xfrm>
                <a:off x="3550805" y="6186323"/>
                <a:ext cx="489240" cy="225720"/>
              </a:xfrm>
              <a:prstGeom prst="rect">
                <a:avLst/>
              </a:prstGeom>
            </p:spPr>
          </p:pic>
        </mc:Fallback>
      </mc:AlternateContent>
      <p:sp>
        <p:nvSpPr>
          <p:cNvPr id="20" name="Title 1">
            <a:extLst>
              <a:ext uri="{FF2B5EF4-FFF2-40B4-BE49-F238E27FC236}">
                <a16:creationId xmlns:a16="http://schemas.microsoft.com/office/drawing/2014/main" id="{E7D2A806-B7B6-08B3-EB81-64AAC4C328E6}"/>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29898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17958CE-2E76-B0AF-3DEA-BE775209F723}"/>
              </a:ext>
            </a:extLst>
          </p:cNvPr>
          <p:cNvPicPr>
            <a:picLocks noChangeAspect="1"/>
          </p:cNvPicPr>
          <p:nvPr/>
        </p:nvPicPr>
        <p:blipFill rotWithShape="1">
          <a:blip r:embed="rId2"/>
          <a:srcRect l="23308" t="56432" r="10962" b="12179"/>
          <a:stretch/>
        </p:blipFill>
        <p:spPr>
          <a:xfrm>
            <a:off x="739275" y="3067041"/>
            <a:ext cx="10964776" cy="2945338"/>
          </a:xfrm>
          <a:prstGeom prst="rect">
            <a:avLst/>
          </a:prstGeom>
        </p:spPr>
      </p:pic>
      <p:cxnSp>
        <p:nvCxnSpPr>
          <p:cNvPr id="4" name="Straight Connector 3">
            <a:extLst>
              <a:ext uri="{FF2B5EF4-FFF2-40B4-BE49-F238E27FC236}">
                <a16:creationId xmlns:a16="http://schemas.microsoft.com/office/drawing/2014/main" id="{70E06509-8996-EC63-81E1-FD13677D9E3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0421C3-1D3E-A427-6A30-995799BC0665}"/>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2A9E2B-488D-875C-3163-CE5D5AECE941}"/>
              </a:ext>
            </a:extLst>
          </p:cNvPr>
          <p:cNvSpPr txBox="1"/>
          <p:nvPr/>
        </p:nvSpPr>
        <p:spPr>
          <a:xfrm>
            <a:off x="426243" y="752493"/>
            <a:ext cx="6194365" cy="181588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latin typeface="+mj-lt"/>
                <a:ea typeface="+mj-ea"/>
                <a:cs typeface="+mj-cs"/>
              </a:rPr>
              <a:t>Biggest challenge </a:t>
            </a:r>
          </a:p>
          <a:p>
            <a:pPr marL="342900" indent="-342900">
              <a:buFont typeface="Arial" panose="020B0604020202020204" pitchFamily="34" charset="0"/>
              <a:buChar char="•"/>
            </a:pPr>
            <a:r>
              <a:rPr lang="en-US" sz="2000" b="1" dirty="0">
                <a:solidFill>
                  <a:srgbClr val="FF0000"/>
                </a:solidFill>
                <a:latin typeface="+mj-lt"/>
                <a:ea typeface="+mj-ea"/>
                <a:cs typeface="+mj-cs"/>
              </a:rPr>
              <a:t>Professional experience</a:t>
            </a:r>
          </a:p>
          <a:p>
            <a:endParaRPr lang="en-US" b="1" dirty="0"/>
          </a:p>
          <a:p>
            <a:pPr marL="285750" indent="-285750">
              <a:buFont typeface="Arial" panose="020B0604020202020204" pitchFamily="34" charset="0"/>
              <a:buChar char="•"/>
            </a:pPr>
            <a:r>
              <a:rPr lang="en-US" b="1" dirty="0"/>
              <a:t>Resume gap and Technical skills have least percentage of placement.</a:t>
            </a:r>
          </a:p>
          <a:p>
            <a:pPr marL="285750" indent="-285750">
              <a:buFont typeface="Arial" panose="020B0604020202020204" pitchFamily="34" charset="0"/>
              <a:buChar char="•"/>
            </a:pPr>
            <a:r>
              <a:rPr lang="en-US" b="1" dirty="0"/>
              <a:t>Most of clients have 1-2 years of experience.</a:t>
            </a:r>
          </a:p>
        </p:txBody>
      </p:sp>
      <p:sp>
        <p:nvSpPr>
          <p:cNvPr id="3" name="Title 1">
            <a:extLst>
              <a:ext uri="{FF2B5EF4-FFF2-40B4-BE49-F238E27FC236}">
                <a16:creationId xmlns:a16="http://schemas.microsoft.com/office/drawing/2014/main" id="{1D0AEBDA-CD93-4BFC-DB76-EB6AA9CF8CE5}"/>
              </a:ext>
            </a:extLst>
          </p:cNvPr>
          <p:cNvSpPr txBox="1">
            <a:spLocks/>
          </p:cNvSpPr>
          <p:nvPr/>
        </p:nvSpPr>
        <p:spPr>
          <a:xfrm>
            <a:off x="228600" y="349555"/>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75000"/>
                    <a:lumOff val="25000"/>
                  </a:schemeClr>
                </a:solidFill>
              </a:rPr>
              <a:t>Exploratory Data Analysis </a:t>
            </a:r>
            <a:endParaRPr lang="en-US" sz="2800"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F0ABDE33-F151-A725-B9E4-BBE38D8C4929}"/>
              </a:ext>
            </a:extLst>
          </p:cNvPr>
          <p:cNvCxnSpPr>
            <a:cxnSpLocks/>
          </p:cNvCxnSpPr>
          <p:nvPr/>
        </p:nvCxnSpPr>
        <p:spPr>
          <a:xfrm>
            <a:off x="11136391" y="2732267"/>
            <a:ext cx="0" cy="528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C54BF95-5A22-30A3-3AE6-701F78A5102D}"/>
              </a:ext>
            </a:extLst>
          </p:cNvPr>
          <p:cNvCxnSpPr>
            <a:cxnSpLocks/>
          </p:cNvCxnSpPr>
          <p:nvPr/>
        </p:nvCxnSpPr>
        <p:spPr>
          <a:xfrm>
            <a:off x="9450399" y="2732267"/>
            <a:ext cx="0" cy="528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9B8F2E-92ED-48BB-75EB-E02035C2BC6E}"/>
              </a:ext>
            </a:extLst>
          </p:cNvPr>
          <p:cNvSpPr txBox="1"/>
          <p:nvPr/>
        </p:nvSpPr>
        <p:spPr>
          <a:xfrm>
            <a:off x="6399469" y="5344480"/>
            <a:ext cx="6101860" cy="369332"/>
          </a:xfrm>
          <a:prstGeom prst="rect">
            <a:avLst/>
          </a:prstGeom>
          <a:noFill/>
        </p:spPr>
        <p:txBody>
          <a:bodyPr wrap="square">
            <a:spAutoFit/>
          </a:bodyPr>
          <a:lstStyle/>
          <a:p>
            <a:pPr marL="285750" indent="-285750">
              <a:buFont typeface="Arial" panose="020B0604020202020204" pitchFamily="34" charset="0"/>
              <a:buChar char="•"/>
            </a:pPr>
            <a:r>
              <a:rPr lang="en-US" sz="1800" b="1" dirty="0"/>
              <a:t>Is the </a:t>
            </a:r>
            <a:r>
              <a:rPr lang="en-US" sz="1800" b="1" dirty="0">
                <a:solidFill>
                  <a:srgbClr val="0070C0"/>
                </a:solidFill>
              </a:rPr>
              <a:t>professional experience</a:t>
            </a:r>
            <a:r>
              <a:rPr lang="en-US" sz="1800" b="1" dirty="0"/>
              <a:t> useful?</a:t>
            </a:r>
          </a:p>
        </p:txBody>
      </p:sp>
    </p:spTree>
    <p:extLst>
      <p:ext uri="{BB962C8B-B14F-4D97-AF65-F5344CB8AC3E}">
        <p14:creationId xmlns:p14="http://schemas.microsoft.com/office/powerpoint/2010/main" val="172919562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3841</TotalTime>
  <Words>1153</Words>
  <Application>Microsoft Office PowerPoint</Application>
  <PresentationFormat>Widescreen</PresentationFormat>
  <Paragraphs>206</Paragraphs>
  <Slides>22</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Arial Black</vt:lpstr>
      <vt:lpstr>Calibri</vt:lpstr>
      <vt:lpstr>Century</vt:lpstr>
      <vt:lpstr>Century Gothic</vt:lpstr>
      <vt:lpstr>Fira Sans Medium</vt:lpstr>
      <vt:lpstr>Gt walsheim pro</vt:lpstr>
      <vt:lpstr>Gtwalsheimpro</vt:lpstr>
      <vt:lpstr>Lato</vt:lpstr>
      <vt:lpstr>Segoe UI Light</vt:lpstr>
      <vt:lpstr>Söhne</vt:lpstr>
      <vt:lpstr>Office Theme</vt:lpstr>
      <vt:lpstr>Pathrise Project Data Roadmap Final Assignment</vt:lpstr>
      <vt:lpstr>Project analysis slide 4</vt:lpstr>
      <vt:lpstr>Project analysis slide 5</vt:lpstr>
      <vt:lpstr>Project analysis slide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Pathrise Project Data Roadmap Final Assignment</dc:title>
  <dc:creator>hrahmani174@gmail.com</dc:creator>
  <cp:lastModifiedBy>lullabyforinsomnia lullabyforinsomnia</cp:lastModifiedBy>
  <cp:revision>36</cp:revision>
  <dcterms:created xsi:type="dcterms:W3CDTF">2023-08-20T11:07:46Z</dcterms:created>
  <dcterms:modified xsi:type="dcterms:W3CDTF">2023-08-27T20:16:20Z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